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Lst>
  <p:sldSz cy="6858000" cx="12192000"/>
  <p:notesSz cx="6858000" cy="9144000"/>
  <p:embeddedFontLst>
    <p:embeddedFont>
      <p:font typeface="Ubuntu"/>
      <p:regular r:id="rId99"/>
      <p:bold r:id="rId100"/>
      <p:italic r:id="rId101"/>
      <p:boldItalic r:id="rId102"/>
    </p:embeddedFont>
    <p:embeddedFont>
      <p:font typeface="Roboto"/>
      <p:regular r:id="rId103"/>
      <p:bold r:id="rId104"/>
      <p:italic r:id="rId105"/>
      <p:boldItalic r:id="rId106"/>
    </p:embeddedFont>
    <p:embeddedFont>
      <p:font typeface="Poppins"/>
      <p:regular r:id="rId107"/>
      <p:bold r:id="rId108"/>
      <p:italic r:id="rId109"/>
      <p:boldItalic r:id="rId110"/>
    </p:embeddedFont>
    <p:embeddedFont>
      <p:font typeface="Inter"/>
      <p:regular r:id="rId111"/>
      <p:bold r:id="rId112"/>
    </p:embeddedFont>
    <p:embeddedFont>
      <p:font typeface="Work Sans"/>
      <p:regular r:id="rId113"/>
      <p:bold r:id="rId114"/>
      <p:italic r:id="rId115"/>
      <p:boldItalic r:id="rId116"/>
    </p:embeddedFont>
    <p:embeddedFont>
      <p:font typeface="Quattrocento Sans"/>
      <p:regular r:id="rId117"/>
      <p:bold r:id="rId118"/>
      <p:italic r:id="rId119"/>
      <p:boldItalic r:id="rId120"/>
    </p:embeddedFont>
    <p:embeddedFont>
      <p:font typeface="Helvetica Neue"/>
      <p:regular r:id="rId121"/>
      <p:bold r:id="rId122"/>
      <p:italic r:id="rId123"/>
      <p:boldItalic r:id="rId124"/>
    </p:embeddedFont>
    <p:embeddedFont>
      <p:font typeface="Nunito Sans"/>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9" roundtripDataSignature="AMtx7mhY6gR+S5ziWsD9GqW4UL+iQ8tI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Poppins-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Poppins-italic.fntdata"/><Relationship Id="rId108" Type="http://schemas.openxmlformats.org/officeDocument/2006/relationships/font" Target="fonts/Poppins-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Roboto-regular.fntdata"/><Relationship Id="rId102" Type="http://schemas.openxmlformats.org/officeDocument/2006/relationships/font" Target="fonts/Ubuntu-boldItalic.fntdata"/><Relationship Id="rId101" Type="http://schemas.openxmlformats.org/officeDocument/2006/relationships/font" Target="fonts/Ubuntu-italic.fntdata"/><Relationship Id="rId100" Type="http://schemas.openxmlformats.org/officeDocument/2006/relationships/font" Target="fonts/Ubuntu-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customschemas.google.com/relationships/presentationmetadata" Target="metadata"/><Relationship Id="rId128" Type="http://schemas.openxmlformats.org/officeDocument/2006/relationships/font" Target="fonts/NunitoSans-boldItalic.fntdata"/><Relationship Id="rId127" Type="http://schemas.openxmlformats.org/officeDocument/2006/relationships/font" Target="fonts/NunitoSans-italic.fntdata"/><Relationship Id="rId126" Type="http://schemas.openxmlformats.org/officeDocument/2006/relationships/font" Target="fonts/NunitoSans-bold.fntdata"/><Relationship Id="rId26" Type="http://schemas.openxmlformats.org/officeDocument/2006/relationships/slide" Target="slides/slide22.xml"/><Relationship Id="rId121" Type="http://schemas.openxmlformats.org/officeDocument/2006/relationships/font" Target="fonts/HelveticaNeue-regular.fntdata"/><Relationship Id="rId25" Type="http://schemas.openxmlformats.org/officeDocument/2006/relationships/slide" Target="slides/slide21.xml"/><Relationship Id="rId120" Type="http://schemas.openxmlformats.org/officeDocument/2006/relationships/font" Target="fonts/QuattrocentoSans-bold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NunitoSans-regular.fntdata"/><Relationship Id="rId29" Type="http://schemas.openxmlformats.org/officeDocument/2006/relationships/slide" Target="slides/slide25.xml"/><Relationship Id="rId124" Type="http://schemas.openxmlformats.org/officeDocument/2006/relationships/font" Target="fonts/HelveticaNeue-boldItalic.fntdata"/><Relationship Id="rId123" Type="http://schemas.openxmlformats.org/officeDocument/2006/relationships/font" Target="fonts/HelveticaNeue-italic.fntdata"/><Relationship Id="rId122" Type="http://schemas.openxmlformats.org/officeDocument/2006/relationships/font" Target="fonts/HelveticaNeue-bold.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font" Target="fonts/Ubuntu-regular.fntdata"/><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QuattrocentoSans-bold.fntdata"/><Relationship Id="rId117" Type="http://schemas.openxmlformats.org/officeDocument/2006/relationships/font" Target="fonts/QuattrocentoSans-regular.fntdata"/><Relationship Id="rId116" Type="http://schemas.openxmlformats.org/officeDocument/2006/relationships/font" Target="fonts/WorkSans-boldItalic.fntdata"/><Relationship Id="rId115" Type="http://schemas.openxmlformats.org/officeDocument/2006/relationships/font" Target="fonts/WorkSans-italic.fntdata"/><Relationship Id="rId119" Type="http://schemas.openxmlformats.org/officeDocument/2006/relationships/font" Target="fonts/QuattrocentoSans-italic.fntdata"/><Relationship Id="rId15" Type="http://schemas.openxmlformats.org/officeDocument/2006/relationships/slide" Target="slides/slide11.xml"/><Relationship Id="rId110" Type="http://schemas.openxmlformats.org/officeDocument/2006/relationships/font" Target="fonts/Poppins-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WorkSans-bold.fntdata"/><Relationship Id="rId18" Type="http://schemas.openxmlformats.org/officeDocument/2006/relationships/slide" Target="slides/slide14.xml"/><Relationship Id="rId113" Type="http://schemas.openxmlformats.org/officeDocument/2006/relationships/font" Target="fonts/WorkSans-regular.fntdata"/><Relationship Id="rId112" Type="http://schemas.openxmlformats.org/officeDocument/2006/relationships/font" Target="fonts/Inter-bold.fntdata"/><Relationship Id="rId111" Type="http://schemas.openxmlformats.org/officeDocument/2006/relationships/font" Target="fonts/Inter-regular.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3" name="Google Shape;27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1" name="Google Shape;29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7" name="Google Shape;29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4" name="Google Shape;3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1" name="Google Shape;31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9" name="Google Shape;31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6" name="Google Shape;32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3" name="Google Shape;3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0" name="Google Shape;34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1" name="Google Shape;35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8" name="Google Shape;35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0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9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0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0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4"/>
          <p:cNvSpPr/>
          <p:nvPr>
            <p:ph idx="2" type="pic"/>
          </p:nvPr>
        </p:nvSpPr>
        <p:spPr>
          <a:xfrm>
            <a:off x="5183188" y="987425"/>
            <a:ext cx="6172200" cy="4873625"/>
          </a:xfrm>
          <a:prstGeom prst="rect">
            <a:avLst/>
          </a:prstGeom>
          <a:noFill/>
          <a:ln>
            <a:noFill/>
          </a:ln>
        </p:spPr>
      </p:sp>
      <p:sp>
        <p:nvSpPr>
          <p:cNvPr id="68" name="Google Shape;68;p10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58.png"/><Relationship Id="rId13" Type="http://schemas.openxmlformats.org/officeDocument/2006/relationships/image" Target="../media/image31.png"/><Relationship Id="rId12"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53.png"/><Relationship Id="rId9"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92.png"/><Relationship Id="rId8"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7.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63.jpg"/><Relationship Id="rId7"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39.png"/><Relationship Id="rId10"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3.png"/><Relationship Id="rId15" Type="http://schemas.openxmlformats.org/officeDocument/2006/relationships/image" Target="../media/image25.png"/><Relationship Id="rId14" Type="http://schemas.openxmlformats.org/officeDocument/2006/relationships/image" Target="../media/image15.png"/><Relationship Id="rId17" Type="http://schemas.openxmlformats.org/officeDocument/2006/relationships/image" Target="../media/image30.png"/><Relationship Id="rId16" Type="http://schemas.openxmlformats.org/officeDocument/2006/relationships/image" Target="../media/image28.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programiz.com/c-programming/c-if-else-statement" TargetMode="External"/><Relationship Id="rId4" Type="http://schemas.openxmlformats.org/officeDocument/2006/relationships/hyperlink" Target="https://www.programiz.com/c-programming/c-for-loop" TargetMode="External"/><Relationship Id="rId5"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20" Type="http://schemas.openxmlformats.org/officeDocument/2006/relationships/image" Target="../media/image17.png"/><Relationship Id="rId11" Type="http://schemas.openxmlformats.org/officeDocument/2006/relationships/image" Target="../media/image27.png"/><Relationship Id="rId10" Type="http://schemas.openxmlformats.org/officeDocument/2006/relationships/image" Target="../media/image43.png"/><Relationship Id="rId13" Type="http://schemas.openxmlformats.org/officeDocument/2006/relationships/image" Target="../media/image4.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37.png"/><Relationship Id="rId15" Type="http://schemas.openxmlformats.org/officeDocument/2006/relationships/image" Target="../media/image35.png"/><Relationship Id="rId14" Type="http://schemas.openxmlformats.org/officeDocument/2006/relationships/image" Target="../media/image36.png"/><Relationship Id="rId17" Type="http://schemas.openxmlformats.org/officeDocument/2006/relationships/image" Target="../media/image46.png"/><Relationship Id="rId16" Type="http://schemas.openxmlformats.org/officeDocument/2006/relationships/image" Target="../media/image45.png"/><Relationship Id="rId5" Type="http://schemas.openxmlformats.org/officeDocument/2006/relationships/image" Target="../media/image24.png"/><Relationship Id="rId19" Type="http://schemas.openxmlformats.org/officeDocument/2006/relationships/image" Target="../media/image49.png"/><Relationship Id="rId6" Type="http://schemas.openxmlformats.org/officeDocument/2006/relationships/image" Target="../media/image26.png"/><Relationship Id="rId18" Type="http://schemas.openxmlformats.org/officeDocument/2006/relationships/image" Target="../media/image40.png"/><Relationship Id="rId7" Type="http://schemas.openxmlformats.org/officeDocument/2006/relationships/image" Target="../media/image18.png"/><Relationship Id="rId8"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3.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4.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8.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4.png"/><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7.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9.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356852" y="10964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Principles of Programming using C</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t>Prof Somesh Nandi</a:t>
            </a:r>
            <a:endParaRPr/>
          </a:p>
          <a:p>
            <a:pPr indent="0" lvl="0" marL="0" rtl="0" algn="ctr">
              <a:lnSpc>
                <a:spcPct val="90000"/>
              </a:lnSpc>
              <a:spcBef>
                <a:spcPts val="1000"/>
              </a:spcBef>
              <a:spcAft>
                <a:spcPts val="0"/>
              </a:spcAft>
              <a:buClr>
                <a:schemeClr val="dk1"/>
              </a:buClr>
              <a:buSzPts val="2400"/>
              <a:buNone/>
            </a:pPr>
            <a:r>
              <a:rPr lang="en-GB"/>
              <a:t>Assistant Professor –Dept of AIML RVCE.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GB" sz="1550">
                <a:solidFill>
                  <a:srgbClr val="0C0C0C"/>
                </a:solidFill>
                <a:latin typeface="Trebuchet MS"/>
                <a:ea typeface="Trebuchet MS"/>
                <a:cs typeface="Trebuchet MS"/>
                <a:sym typeface="Trebuchet MS"/>
              </a:rPr>
              <a:t>Go, Change the World</a:t>
            </a:r>
            <a:endParaRPr sz="1550">
              <a:solidFill>
                <a:schemeClr val="dk1"/>
              </a:solidFill>
              <a:latin typeface="Trebuchet MS"/>
              <a:ea typeface="Trebuchet MS"/>
              <a:cs typeface="Trebuchet MS"/>
              <a:sym typeface="Trebuchet MS"/>
            </a:endParaRPr>
          </a:p>
        </p:txBody>
      </p:sp>
      <p:grpSp>
        <p:nvGrpSpPr>
          <p:cNvPr id="199" name="Google Shape;199;p10"/>
          <p:cNvGrpSpPr/>
          <p:nvPr/>
        </p:nvGrpSpPr>
        <p:grpSpPr>
          <a:xfrm>
            <a:off x="780474" y="983892"/>
            <a:ext cx="10660380" cy="5082176"/>
            <a:chOff x="838961" y="967105"/>
            <a:chExt cx="10660380" cy="4466208"/>
          </a:xfrm>
        </p:grpSpPr>
        <p:sp>
          <p:nvSpPr>
            <p:cNvPr id="200" name="Google Shape;200;p10"/>
            <p:cNvSpPr/>
            <p:nvPr/>
          </p:nvSpPr>
          <p:spPr>
            <a:xfrm>
              <a:off x="838961" y="992886"/>
              <a:ext cx="10543540" cy="0"/>
            </a:xfrm>
            <a:custGeom>
              <a:rect b="b" l="l" r="r" t="t"/>
              <a:pathLst>
                <a:path extrusionOk="0" h="120000" w="10543540">
                  <a:moveTo>
                    <a:pt x="0" y="0"/>
                  </a:moveTo>
                  <a:lnTo>
                    <a:pt x="10543032" y="0"/>
                  </a:lnTo>
                </a:path>
              </a:pathLst>
            </a:custGeom>
            <a:noFill/>
            <a:ln cap="flat" cmpd="sng" w="1905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1" name="Google Shape;201;p10"/>
            <p:cNvPicPr preferRelativeResize="0"/>
            <p:nvPr/>
          </p:nvPicPr>
          <p:blipFill rotWithShape="1">
            <a:blip r:embed="rId3">
              <a:alphaModFix/>
            </a:blip>
            <a:srcRect b="0" l="0" r="0" t="0"/>
            <a:stretch/>
          </p:blipFill>
          <p:spPr>
            <a:xfrm>
              <a:off x="929639" y="967105"/>
              <a:ext cx="2495677" cy="499872"/>
            </a:xfrm>
            <a:prstGeom prst="rect">
              <a:avLst/>
            </a:prstGeom>
            <a:noFill/>
            <a:ln>
              <a:noFill/>
            </a:ln>
          </p:spPr>
        </p:pic>
        <p:pic>
          <p:nvPicPr>
            <p:cNvPr id="202" name="Google Shape;202;p10"/>
            <p:cNvPicPr preferRelativeResize="0"/>
            <p:nvPr/>
          </p:nvPicPr>
          <p:blipFill rotWithShape="1">
            <a:blip r:embed="rId4">
              <a:alphaModFix/>
            </a:blip>
            <a:srcRect b="0" l="0" r="0" t="0"/>
            <a:stretch/>
          </p:blipFill>
          <p:spPr>
            <a:xfrm>
              <a:off x="1158239" y="1479169"/>
              <a:ext cx="10217785" cy="499872"/>
            </a:xfrm>
            <a:prstGeom prst="rect">
              <a:avLst/>
            </a:prstGeom>
            <a:noFill/>
            <a:ln>
              <a:noFill/>
            </a:ln>
          </p:spPr>
        </p:pic>
        <p:pic>
          <p:nvPicPr>
            <p:cNvPr id="203" name="Google Shape;203;p10"/>
            <p:cNvPicPr preferRelativeResize="0"/>
            <p:nvPr/>
          </p:nvPicPr>
          <p:blipFill rotWithShape="1">
            <a:blip r:embed="rId5">
              <a:alphaModFix/>
            </a:blip>
            <a:srcRect b="0" l="0" r="0" t="0"/>
            <a:stretch/>
          </p:blipFill>
          <p:spPr>
            <a:xfrm>
              <a:off x="1158239" y="1862912"/>
              <a:ext cx="10226802" cy="500176"/>
            </a:xfrm>
            <a:prstGeom prst="rect">
              <a:avLst/>
            </a:prstGeom>
            <a:noFill/>
            <a:ln>
              <a:noFill/>
            </a:ln>
          </p:spPr>
        </p:pic>
        <p:pic>
          <p:nvPicPr>
            <p:cNvPr id="204" name="Google Shape;204;p10"/>
            <p:cNvPicPr preferRelativeResize="0"/>
            <p:nvPr/>
          </p:nvPicPr>
          <p:blipFill rotWithShape="1">
            <a:blip r:embed="rId6">
              <a:alphaModFix/>
            </a:blip>
            <a:srcRect b="0" l="0" r="0" t="0"/>
            <a:stretch/>
          </p:blipFill>
          <p:spPr>
            <a:xfrm>
              <a:off x="1158239" y="2247646"/>
              <a:ext cx="2102739" cy="499872"/>
            </a:xfrm>
            <a:prstGeom prst="rect">
              <a:avLst/>
            </a:prstGeom>
            <a:noFill/>
            <a:ln>
              <a:noFill/>
            </a:ln>
          </p:spPr>
        </p:pic>
        <p:pic>
          <p:nvPicPr>
            <p:cNvPr id="205" name="Google Shape;205;p10"/>
            <p:cNvPicPr preferRelativeResize="0"/>
            <p:nvPr/>
          </p:nvPicPr>
          <p:blipFill rotWithShape="1">
            <a:blip r:embed="rId7">
              <a:alphaModFix/>
            </a:blip>
            <a:srcRect b="0" l="0" r="0" t="0"/>
            <a:stretch/>
          </p:blipFill>
          <p:spPr>
            <a:xfrm>
              <a:off x="1158239" y="2758186"/>
              <a:ext cx="10341102" cy="499872"/>
            </a:xfrm>
            <a:prstGeom prst="rect">
              <a:avLst/>
            </a:prstGeom>
            <a:noFill/>
            <a:ln>
              <a:noFill/>
            </a:ln>
          </p:spPr>
        </p:pic>
        <p:pic>
          <p:nvPicPr>
            <p:cNvPr id="206" name="Google Shape;206;p10"/>
            <p:cNvPicPr preferRelativeResize="0"/>
            <p:nvPr/>
          </p:nvPicPr>
          <p:blipFill rotWithShape="1">
            <a:blip r:embed="rId8">
              <a:alphaModFix/>
            </a:blip>
            <a:srcRect b="0" l="0" r="0" t="0"/>
            <a:stretch/>
          </p:blipFill>
          <p:spPr>
            <a:xfrm>
              <a:off x="1158239" y="3141929"/>
              <a:ext cx="5493639" cy="500176"/>
            </a:xfrm>
            <a:prstGeom prst="rect">
              <a:avLst/>
            </a:prstGeom>
            <a:noFill/>
            <a:ln>
              <a:noFill/>
            </a:ln>
          </p:spPr>
        </p:pic>
        <p:pic>
          <p:nvPicPr>
            <p:cNvPr id="207" name="Google Shape;207;p10"/>
            <p:cNvPicPr preferRelativeResize="0"/>
            <p:nvPr/>
          </p:nvPicPr>
          <p:blipFill rotWithShape="1">
            <a:blip r:embed="rId9">
              <a:alphaModFix/>
            </a:blip>
            <a:srcRect b="0" l="0" r="0" t="0"/>
            <a:stretch/>
          </p:blipFill>
          <p:spPr>
            <a:xfrm>
              <a:off x="929639" y="3653028"/>
              <a:ext cx="2537841" cy="499872"/>
            </a:xfrm>
            <a:prstGeom prst="rect">
              <a:avLst/>
            </a:prstGeom>
            <a:noFill/>
            <a:ln>
              <a:noFill/>
            </a:ln>
          </p:spPr>
        </p:pic>
        <p:pic>
          <p:nvPicPr>
            <p:cNvPr id="208" name="Google Shape;208;p10"/>
            <p:cNvPicPr preferRelativeResize="0"/>
            <p:nvPr/>
          </p:nvPicPr>
          <p:blipFill rotWithShape="1">
            <a:blip r:embed="rId10">
              <a:alphaModFix/>
            </a:blip>
            <a:srcRect b="0" l="0" r="0" t="0"/>
            <a:stretch/>
          </p:blipFill>
          <p:spPr>
            <a:xfrm>
              <a:off x="929639" y="4165091"/>
              <a:ext cx="10033635" cy="499872"/>
            </a:xfrm>
            <a:prstGeom prst="rect">
              <a:avLst/>
            </a:prstGeom>
            <a:noFill/>
            <a:ln>
              <a:noFill/>
            </a:ln>
          </p:spPr>
        </p:pic>
        <p:pic>
          <p:nvPicPr>
            <p:cNvPr id="209" name="Google Shape;209;p10"/>
            <p:cNvPicPr preferRelativeResize="0"/>
            <p:nvPr/>
          </p:nvPicPr>
          <p:blipFill rotWithShape="1">
            <a:blip r:embed="rId11">
              <a:alphaModFix/>
            </a:blip>
            <a:srcRect b="0" l="0" r="0" t="0"/>
            <a:stretch/>
          </p:blipFill>
          <p:spPr>
            <a:xfrm>
              <a:off x="929639" y="4548835"/>
              <a:ext cx="9710801" cy="500176"/>
            </a:xfrm>
            <a:prstGeom prst="rect">
              <a:avLst/>
            </a:prstGeom>
            <a:noFill/>
            <a:ln>
              <a:noFill/>
            </a:ln>
          </p:spPr>
        </p:pic>
        <p:pic>
          <p:nvPicPr>
            <p:cNvPr id="210" name="Google Shape;210;p10"/>
            <p:cNvPicPr preferRelativeResize="0"/>
            <p:nvPr/>
          </p:nvPicPr>
          <p:blipFill rotWithShape="1">
            <a:blip r:embed="rId12">
              <a:alphaModFix/>
            </a:blip>
            <a:srcRect b="0" l="0" r="0" t="0"/>
            <a:stretch/>
          </p:blipFill>
          <p:spPr>
            <a:xfrm>
              <a:off x="929639" y="4933441"/>
              <a:ext cx="4737608" cy="499872"/>
            </a:xfrm>
            <a:prstGeom prst="rect">
              <a:avLst/>
            </a:prstGeom>
            <a:noFill/>
            <a:ln>
              <a:noFill/>
            </a:ln>
          </p:spPr>
        </p:pic>
      </p:grpSp>
      <p:sp>
        <p:nvSpPr>
          <p:cNvPr id="211" name="Google Shape;211;p10"/>
          <p:cNvSpPr/>
          <p:nvPr/>
        </p:nvSpPr>
        <p:spPr>
          <a:xfrm>
            <a:off x="0" y="0"/>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2" name="Google Shape;212;p10"/>
          <p:cNvPicPr preferRelativeResize="0"/>
          <p:nvPr/>
        </p:nvPicPr>
        <p:blipFill rotWithShape="1">
          <a:blip r:embed="rId13">
            <a:alphaModFix/>
          </a:blip>
          <a:srcRect b="0" l="0" r="0" t="0"/>
          <a:stretch/>
        </p:blipFill>
        <p:spPr>
          <a:xfrm>
            <a:off x="4632705" y="201752"/>
            <a:ext cx="2807207" cy="573328"/>
          </a:xfrm>
          <a:prstGeom prst="rect">
            <a:avLst/>
          </a:prstGeom>
          <a:noFill/>
          <a:ln>
            <a:noFill/>
          </a:ln>
        </p:spPr>
      </p:pic>
      <p:sp>
        <p:nvSpPr>
          <p:cNvPr id="213" name="Google Shape;213;p10"/>
          <p:cNvSpPr txBox="1"/>
          <p:nvPr/>
        </p:nvSpPr>
        <p:spPr>
          <a:xfrm>
            <a:off x="916939" y="1512188"/>
            <a:ext cx="149860" cy="173101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GB" sz="2800">
                <a:solidFill>
                  <a:srgbClr val="273139"/>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31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7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rgbClr val="273139"/>
                </a:solidFill>
                <a:latin typeface="Arial"/>
                <a:ea typeface="Arial"/>
                <a:cs typeface="Arial"/>
                <a:sym typeface="Arial"/>
              </a:rPr>
              <a:t>•</a:t>
            </a:r>
            <a:endParaRPr sz="2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ph type="title"/>
          </p:nvPr>
        </p:nvSpPr>
        <p:spPr>
          <a:xfrm>
            <a:off x="877528" y="381237"/>
            <a:ext cx="10515600" cy="92327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A3A3A"/>
              </a:buClr>
              <a:buSzPct val="100000"/>
              <a:buFont typeface="Helvetica Neue"/>
              <a:buNone/>
            </a:pPr>
            <a:r>
              <a:rPr b="1" i="0" lang="en-GB">
                <a:solidFill>
                  <a:srgbClr val="3A3A3A"/>
                </a:solidFill>
                <a:latin typeface="Helvetica Neue"/>
                <a:ea typeface="Helvetica Neue"/>
                <a:cs typeface="Helvetica Neue"/>
                <a:sym typeface="Helvetica Neue"/>
              </a:rPr>
              <a:t>Advantages of C programming language</a:t>
            </a:r>
            <a:br>
              <a:rPr b="1" i="0" lang="en-GB">
                <a:solidFill>
                  <a:srgbClr val="3A3A3A"/>
                </a:solidFill>
                <a:latin typeface="Helvetica Neue"/>
                <a:ea typeface="Helvetica Neue"/>
                <a:cs typeface="Helvetica Neue"/>
                <a:sym typeface="Helvetica Neue"/>
              </a:rPr>
            </a:br>
            <a:endParaRPr/>
          </a:p>
        </p:txBody>
      </p:sp>
      <p:sp>
        <p:nvSpPr>
          <p:cNvPr id="219" name="Google Shape;219;p11"/>
          <p:cNvSpPr txBox="1"/>
          <p:nvPr>
            <p:ph idx="1" type="body"/>
          </p:nvPr>
        </p:nvSpPr>
        <p:spPr>
          <a:xfrm>
            <a:off x="167148" y="1304514"/>
            <a:ext cx="11936361" cy="555348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rgbClr val="3A3A3A"/>
              </a:buClr>
              <a:buSzPct val="100000"/>
              <a:buChar char="•"/>
            </a:pPr>
            <a:r>
              <a:rPr b="0" i="0" lang="en-GB">
                <a:solidFill>
                  <a:srgbClr val="3A3A3A"/>
                </a:solidFill>
                <a:latin typeface="Times New Roman"/>
                <a:ea typeface="Times New Roman"/>
                <a:cs typeface="Times New Roman"/>
                <a:sym typeface="Times New Roman"/>
              </a:rPr>
              <a:t>Mainly C programming is utilized for the Development of system software and Desktop application. Some C programming applications are given below.</a:t>
            </a:r>
            <a:endParaRPr/>
          </a:p>
          <a:p>
            <a:pPr indent="-228600" lvl="0" marL="228600" rtl="0" algn="just">
              <a:lnSpc>
                <a:spcPct val="90000"/>
              </a:lnSpc>
              <a:spcBef>
                <a:spcPts val="1000"/>
              </a:spcBef>
              <a:spcAft>
                <a:spcPts val="0"/>
              </a:spcAft>
              <a:buClr>
                <a:srgbClr val="3A3A3A"/>
              </a:buClr>
              <a:buSzPct val="100000"/>
              <a:buChar char="•"/>
            </a:pPr>
            <a:r>
              <a:rPr b="1" i="0" lang="en-GB">
                <a:solidFill>
                  <a:srgbClr val="3A3A3A"/>
                </a:solidFill>
                <a:latin typeface="Times New Roman"/>
                <a:ea typeface="Times New Roman"/>
                <a:cs typeface="Times New Roman"/>
                <a:sym typeface="Times New Roman"/>
              </a:rPr>
              <a:t>Operating Systems</a:t>
            </a:r>
            <a:endParaRPr/>
          </a:p>
          <a:p>
            <a:pPr indent="-228600" lvl="0" marL="228600" rtl="0" algn="just">
              <a:lnSpc>
                <a:spcPct val="90000"/>
              </a:lnSpc>
              <a:spcBef>
                <a:spcPts val="1000"/>
              </a:spcBef>
              <a:spcAft>
                <a:spcPts val="0"/>
              </a:spcAft>
              <a:buClr>
                <a:srgbClr val="3A3A3A"/>
              </a:buClr>
              <a:buSzPct val="100000"/>
              <a:buChar char="•"/>
            </a:pPr>
            <a:r>
              <a:rPr lang="en-GB" sz="1800">
                <a:solidFill>
                  <a:srgbClr val="3A3A3A"/>
                </a:solidFill>
                <a:latin typeface="Times New Roman"/>
                <a:ea typeface="Times New Roman"/>
                <a:cs typeface="Times New Roman"/>
                <a:sym typeface="Times New Roman"/>
              </a:rPr>
              <a:t>UNIX was the first OS developed using a high-level programming language designed in the C programming language. Later on, Microsoft Windows and different Android applications were scripted in C language</a:t>
            </a:r>
            <a:endParaRPr/>
          </a:p>
          <a:p>
            <a:pPr indent="-228600" lvl="0" marL="228600" rtl="0" algn="just">
              <a:lnSpc>
                <a:spcPct val="90000"/>
              </a:lnSpc>
              <a:spcBef>
                <a:spcPts val="1000"/>
              </a:spcBef>
              <a:spcAft>
                <a:spcPts val="0"/>
              </a:spcAft>
              <a:buClr>
                <a:srgbClr val="3A3A3A"/>
              </a:buClr>
              <a:buSzPct val="100000"/>
              <a:buChar char="•"/>
            </a:pPr>
            <a:r>
              <a:rPr b="1" i="0" lang="en-GB">
                <a:solidFill>
                  <a:srgbClr val="3A3A3A"/>
                </a:solidFill>
                <a:latin typeface="Times New Roman"/>
                <a:ea typeface="Times New Roman"/>
                <a:cs typeface="Times New Roman"/>
                <a:sym typeface="Times New Roman"/>
              </a:rPr>
              <a:t>GUI (Graphical User Interface)</a:t>
            </a:r>
            <a:endParaRPr/>
          </a:p>
          <a:p>
            <a:pPr indent="-228600" lvl="0" marL="228600" rtl="0" algn="just">
              <a:lnSpc>
                <a:spcPct val="90000"/>
              </a:lnSpc>
              <a:spcBef>
                <a:spcPts val="1000"/>
              </a:spcBef>
              <a:spcAft>
                <a:spcPts val="0"/>
              </a:spcAft>
              <a:buClr>
                <a:srgbClr val="3A3A3A"/>
              </a:buClr>
              <a:buSzPct val="100000"/>
              <a:buChar char="•"/>
            </a:pPr>
            <a:r>
              <a:rPr lang="en-GB" sz="1800">
                <a:solidFill>
                  <a:srgbClr val="3A3A3A"/>
                </a:solidFill>
                <a:latin typeface="Times New Roman"/>
                <a:ea typeface="Times New Roman"/>
                <a:cs typeface="Times New Roman"/>
                <a:sym typeface="Times New Roman"/>
              </a:rPr>
              <a:t>Adobe Photoshop is one of the most popular photo editors since olden times. It was designed with the help of the C language only. Moreover, Illustrator and Adobe Premiere were also designed using C</a:t>
            </a:r>
            <a:endParaRPr sz="1800">
              <a:solidFill>
                <a:srgbClr val="3A3A3A"/>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A3A3A"/>
              </a:buClr>
              <a:buSzPct val="100000"/>
              <a:buChar char="•"/>
            </a:pPr>
            <a:r>
              <a:rPr b="1" i="0" lang="en-GB">
                <a:solidFill>
                  <a:srgbClr val="3A3A3A"/>
                </a:solidFill>
                <a:latin typeface="Times New Roman"/>
                <a:ea typeface="Times New Roman"/>
                <a:cs typeface="Times New Roman"/>
                <a:sym typeface="Times New Roman"/>
              </a:rPr>
              <a:t>Compiler Design</a:t>
            </a:r>
            <a:endParaRPr/>
          </a:p>
          <a:p>
            <a:pPr indent="-228600" lvl="0" marL="228600" rtl="0" algn="just">
              <a:lnSpc>
                <a:spcPct val="90000"/>
              </a:lnSpc>
              <a:spcBef>
                <a:spcPts val="1000"/>
              </a:spcBef>
              <a:spcAft>
                <a:spcPts val="0"/>
              </a:spcAft>
              <a:buClr>
                <a:srgbClr val="3A3A3A"/>
              </a:buClr>
              <a:buSzPct val="100000"/>
              <a:buChar char="•"/>
            </a:pPr>
            <a:r>
              <a:rPr lang="en-GB" sz="1800">
                <a:solidFill>
                  <a:srgbClr val="3A3A3A"/>
                </a:solidFill>
                <a:latin typeface="Times New Roman"/>
                <a:ea typeface="Times New Roman"/>
                <a:cs typeface="Times New Roman"/>
                <a:sym typeface="Times New Roman"/>
              </a:rPr>
              <a:t>One of the common uses of the C programming language was the production of compilers. Compilers for many other languages were designed by keeping in mind the relationship of C with low-level languages, making it more comfortable to be understandable by the machine</a:t>
            </a:r>
            <a:endParaRPr sz="1800">
              <a:solidFill>
                <a:srgbClr val="3A3A3A"/>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A3A3A"/>
              </a:buClr>
              <a:buSzPct val="100000"/>
              <a:buChar char="•"/>
            </a:pPr>
            <a:r>
              <a:rPr b="1" i="0" lang="en-GB">
                <a:solidFill>
                  <a:srgbClr val="3A3A3A"/>
                </a:solidFill>
                <a:latin typeface="Times New Roman"/>
                <a:ea typeface="Times New Roman"/>
                <a:cs typeface="Times New Roman"/>
                <a:sym typeface="Times New Roman"/>
              </a:rPr>
              <a:t>Gaming and Animation</a:t>
            </a:r>
            <a:endParaRPr/>
          </a:p>
          <a:p>
            <a:pPr indent="-228600" lvl="0" marL="228600" rtl="0" algn="just">
              <a:lnSpc>
                <a:spcPct val="90000"/>
              </a:lnSpc>
              <a:spcBef>
                <a:spcPts val="1000"/>
              </a:spcBef>
              <a:spcAft>
                <a:spcPts val="0"/>
              </a:spcAft>
              <a:buClr>
                <a:srgbClr val="3A3A3A"/>
              </a:buClr>
              <a:buSzPct val="100000"/>
              <a:buChar char="•"/>
            </a:pPr>
            <a:r>
              <a:rPr b="0" i="0" lang="en-GB" sz="1800">
                <a:solidFill>
                  <a:srgbClr val="3A3A3A"/>
                </a:solidFill>
                <a:latin typeface="Times New Roman"/>
                <a:ea typeface="Times New Roman"/>
                <a:cs typeface="Times New Roman"/>
                <a:sym typeface="Times New Roman"/>
              </a:rPr>
              <a:t>Since the C language is comparatively faster than Python or Java, as it is compiler-based, it also gains its reputation in the gaming sector.  Some of the most simple games are coded in C languages, such as The Dino game, Tic-Tac-Toe,  The Snake game, and many more</a:t>
            </a:r>
            <a:endParaRPr b="1" i="0" sz="1800">
              <a:solidFill>
                <a:srgbClr val="3A3A3A"/>
              </a:solidFill>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2"/>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GB" sz="1550">
                <a:solidFill>
                  <a:srgbClr val="0C0C0C"/>
                </a:solidFill>
                <a:latin typeface="Trebuchet MS"/>
                <a:ea typeface="Trebuchet MS"/>
                <a:cs typeface="Trebuchet MS"/>
                <a:sym typeface="Trebuchet MS"/>
              </a:rPr>
              <a:t>Go, Change the World</a:t>
            </a:r>
            <a:endParaRPr sz="1550">
              <a:solidFill>
                <a:schemeClr val="dk1"/>
              </a:solidFill>
              <a:latin typeface="Trebuchet MS"/>
              <a:ea typeface="Trebuchet MS"/>
              <a:cs typeface="Trebuchet MS"/>
              <a:sym typeface="Trebuchet MS"/>
            </a:endParaRPr>
          </a:p>
        </p:txBody>
      </p:sp>
      <p:grpSp>
        <p:nvGrpSpPr>
          <p:cNvPr id="225" name="Google Shape;225;p12"/>
          <p:cNvGrpSpPr/>
          <p:nvPr/>
        </p:nvGrpSpPr>
        <p:grpSpPr>
          <a:xfrm>
            <a:off x="966780" y="1045763"/>
            <a:ext cx="10543540" cy="5291762"/>
            <a:chOff x="838961" y="967105"/>
            <a:chExt cx="10543540" cy="5291762"/>
          </a:xfrm>
        </p:grpSpPr>
        <p:sp>
          <p:nvSpPr>
            <p:cNvPr id="226" name="Google Shape;226;p12"/>
            <p:cNvSpPr/>
            <p:nvPr/>
          </p:nvSpPr>
          <p:spPr>
            <a:xfrm>
              <a:off x="838961" y="992886"/>
              <a:ext cx="10543540" cy="0"/>
            </a:xfrm>
            <a:custGeom>
              <a:rect b="b" l="l" r="r" t="t"/>
              <a:pathLst>
                <a:path extrusionOk="0" h="120000" w="10543540">
                  <a:moveTo>
                    <a:pt x="0" y="0"/>
                  </a:moveTo>
                  <a:lnTo>
                    <a:pt x="10543032" y="0"/>
                  </a:lnTo>
                </a:path>
              </a:pathLst>
            </a:custGeom>
            <a:noFill/>
            <a:ln cap="flat" cmpd="sng" w="1905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7" name="Google Shape;227;p12"/>
            <p:cNvPicPr preferRelativeResize="0"/>
            <p:nvPr/>
          </p:nvPicPr>
          <p:blipFill rotWithShape="1">
            <a:blip r:embed="rId3">
              <a:alphaModFix/>
            </a:blip>
            <a:srcRect b="0" l="0" r="0" t="0"/>
            <a:stretch/>
          </p:blipFill>
          <p:spPr>
            <a:xfrm>
              <a:off x="929639" y="967105"/>
              <a:ext cx="8748522" cy="499872"/>
            </a:xfrm>
            <a:prstGeom prst="rect">
              <a:avLst/>
            </a:prstGeom>
            <a:noFill/>
            <a:ln>
              <a:noFill/>
            </a:ln>
          </p:spPr>
        </p:pic>
        <p:pic>
          <p:nvPicPr>
            <p:cNvPr id="228" name="Google Shape;228;p12"/>
            <p:cNvPicPr preferRelativeResize="0"/>
            <p:nvPr/>
          </p:nvPicPr>
          <p:blipFill rotWithShape="1">
            <a:blip r:embed="rId4">
              <a:alphaModFix/>
            </a:blip>
            <a:srcRect b="0" l="0" r="0" t="0"/>
            <a:stretch/>
          </p:blipFill>
          <p:spPr>
            <a:xfrm>
              <a:off x="929639" y="1479169"/>
              <a:ext cx="1619758" cy="499872"/>
            </a:xfrm>
            <a:prstGeom prst="rect">
              <a:avLst/>
            </a:prstGeom>
            <a:noFill/>
            <a:ln>
              <a:noFill/>
            </a:ln>
          </p:spPr>
        </p:pic>
        <p:pic>
          <p:nvPicPr>
            <p:cNvPr id="229" name="Google Shape;229;p12"/>
            <p:cNvPicPr preferRelativeResize="0"/>
            <p:nvPr/>
          </p:nvPicPr>
          <p:blipFill rotWithShape="1">
            <a:blip r:embed="rId5">
              <a:alphaModFix/>
            </a:blip>
            <a:srcRect b="0" l="0" r="0" t="0"/>
            <a:stretch/>
          </p:blipFill>
          <p:spPr>
            <a:xfrm>
              <a:off x="2402077" y="1479169"/>
              <a:ext cx="1104493" cy="499872"/>
            </a:xfrm>
            <a:prstGeom prst="rect">
              <a:avLst/>
            </a:prstGeom>
            <a:noFill/>
            <a:ln>
              <a:noFill/>
            </a:ln>
          </p:spPr>
        </p:pic>
        <p:pic>
          <p:nvPicPr>
            <p:cNvPr id="230" name="Google Shape;230;p12"/>
            <p:cNvPicPr preferRelativeResize="0"/>
            <p:nvPr/>
          </p:nvPicPr>
          <p:blipFill rotWithShape="1">
            <a:blip r:embed="rId6">
              <a:alphaModFix/>
            </a:blip>
            <a:srcRect b="0" l="0" r="0" t="0"/>
            <a:stretch/>
          </p:blipFill>
          <p:spPr>
            <a:xfrm>
              <a:off x="3761232" y="1946921"/>
              <a:ext cx="4873204" cy="4311946"/>
            </a:xfrm>
            <a:prstGeom prst="rect">
              <a:avLst/>
            </a:prstGeom>
            <a:noFill/>
            <a:ln>
              <a:noFill/>
            </a:ln>
          </p:spPr>
        </p:pic>
      </p:grpSp>
      <p:sp>
        <p:nvSpPr>
          <p:cNvPr id="231" name="Google Shape;231;p12"/>
          <p:cNvSpPr/>
          <p:nvPr/>
        </p:nvSpPr>
        <p:spPr>
          <a:xfrm>
            <a:off x="0" y="0"/>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2" name="Google Shape;232;p12"/>
          <p:cNvPicPr preferRelativeResize="0"/>
          <p:nvPr/>
        </p:nvPicPr>
        <p:blipFill rotWithShape="1">
          <a:blip r:embed="rId7">
            <a:alphaModFix/>
          </a:blip>
          <a:srcRect b="0" l="0" r="0" t="0"/>
          <a:stretch/>
        </p:blipFill>
        <p:spPr>
          <a:xfrm>
            <a:off x="3301873" y="233811"/>
            <a:ext cx="5588254" cy="5733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t>
            </a:r>
            <a:endParaRPr/>
          </a:p>
        </p:txBody>
      </p:sp>
      <p:sp>
        <p:nvSpPr>
          <p:cNvPr id="238" name="Google Shape;238;p13"/>
          <p:cNvSpPr txBox="1"/>
          <p:nvPr>
            <p:ph idx="1" type="body"/>
          </p:nvPr>
        </p:nvSpPr>
        <p:spPr>
          <a:xfrm>
            <a:off x="838200" y="938453"/>
            <a:ext cx="10515600" cy="53470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GB"/>
              <a:t>A C program is composed of the pre-processor commands. A global declaration and one or more functions.</a:t>
            </a:r>
            <a:endParaRPr/>
          </a:p>
          <a:p>
            <a:pPr indent="-228600" lvl="0" marL="228600" rtl="0" algn="l">
              <a:lnSpc>
                <a:spcPct val="90000"/>
              </a:lnSpc>
              <a:spcBef>
                <a:spcPts val="1000"/>
              </a:spcBef>
              <a:spcAft>
                <a:spcPts val="0"/>
              </a:spcAft>
              <a:buClr>
                <a:schemeClr val="dk1"/>
              </a:buClr>
              <a:buSzPct val="100000"/>
              <a:buChar char="•"/>
            </a:pPr>
            <a:r>
              <a:rPr lang="en-GB"/>
              <a:t>The pre-processor directives </a:t>
            </a:r>
            <a:r>
              <a:rPr i="1" lang="en-GB" u="sng"/>
              <a:t>contain special instruction that indicate how to prepare the program for compilation</a:t>
            </a:r>
            <a:r>
              <a:rPr lang="en-GB"/>
              <a:t>.</a:t>
            </a:r>
            <a:endParaRPr/>
          </a:p>
          <a:p>
            <a:pPr indent="-228600" lvl="0" marL="228600" rtl="0" algn="l">
              <a:lnSpc>
                <a:spcPct val="90000"/>
              </a:lnSpc>
              <a:spcBef>
                <a:spcPts val="1000"/>
              </a:spcBef>
              <a:spcAft>
                <a:spcPts val="0"/>
              </a:spcAft>
              <a:buClr>
                <a:schemeClr val="dk1"/>
              </a:buClr>
              <a:buSzPct val="100000"/>
              <a:buChar char="•"/>
            </a:pPr>
            <a:r>
              <a:rPr lang="en-GB"/>
              <a:t>Most commonly used pre-processor command is </a:t>
            </a:r>
            <a:r>
              <a:rPr b="1" i="1" lang="en-GB"/>
              <a:t>include.</a:t>
            </a:r>
            <a:endParaRPr/>
          </a:p>
          <a:p>
            <a:pPr indent="-228600" lvl="0" marL="228600" rtl="0" algn="l">
              <a:lnSpc>
                <a:spcPct val="90000"/>
              </a:lnSpc>
              <a:spcBef>
                <a:spcPts val="1000"/>
              </a:spcBef>
              <a:spcAft>
                <a:spcPts val="0"/>
              </a:spcAft>
              <a:buClr>
                <a:schemeClr val="dk1"/>
              </a:buClr>
              <a:buSzPct val="100000"/>
              <a:buChar char="•"/>
            </a:pPr>
            <a:r>
              <a:rPr i="1" lang="en-GB"/>
              <a:t>The basic idea behind the global declaration is that they will be visible to all parts of the program</a:t>
            </a:r>
            <a:r>
              <a:rPr lang="en-GB"/>
              <a:t> .</a:t>
            </a:r>
            <a:endParaRPr/>
          </a:p>
          <a:p>
            <a:pPr indent="-228600" lvl="0" marL="228600" rtl="0" algn="l">
              <a:lnSpc>
                <a:spcPct val="90000"/>
              </a:lnSpc>
              <a:spcBef>
                <a:spcPts val="1000"/>
              </a:spcBef>
              <a:spcAft>
                <a:spcPts val="0"/>
              </a:spcAft>
              <a:buClr>
                <a:schemeClr val="dk1"/>
              </a:buClr>
              <a:buSzPct val="100000"/>
              <a:buChar char="•"/>
            </a:pPr>
            <a:r>
              <a:rPr lang="en-GB"/>
              <a:t>Including main() is divided into </a:t>
            </a:r>
            <a:r>
              <a:rPr b="1" lang="en-GB"/>
              <a:t>the local declarations and statements.</a:t>
            </a:r>
            <a:endParaRPr/>
          </a:p>
          <a:p>
            <a:pPr indent="-228600" lvl="0" marL="228600" rtl="0" algn="l">
              <a:lnSpc>
                <a:spcPct val="90000"/>
              </a:lnSpc>
              <a:spcBef>
                <a:spcPts val="1000"/>
              </a:spcBef>
              <a:spcAft>
                <a:spcPts val="0"/>
              </a:spcAft>
              <a:buClr>
                <a:schemeClr val="dk1"/>
              </a:buClr>
              <a:buSzPct val="100000"/>
              <a:buChar char="•"/>
            </a:pPr>
            <a:r>
              <a:rPr i="1" lang="en-GB"/>
              <a:t>Data Declared within the function are known as the local declarations as the data will be visible only within that function.</a:t>
            </a:r>
            <a:endParaRPr/>
          </a:p>
          <a:p>
            <a:pPr indent="-228600" lvl="0" marL="228600" rtl="0" algn="l">
              <a:lnSpc>
                <a:spcPct val="90000"/>
              </a:lnSpc>
              <a:spcBef>
                <a:spcPts val="1000"/>
              </a:spcBef>
              <a:spcAft>
                <a:spcPts val="0"/>
              </a:spcAft>
              <a:buClr>
                <a:schemeClr val="dk1"/>
              </a:buClr>
              <a:buSzPct val="100000"/>
              <a:buChar char="•"/>
            </a:pPr>
            <a:r>
              <a:rPr i="1" lang="en-GB"/>
              <a:t>From this structure, we can see that c program can have many functions depending on the tasks and each function may have many statements return in particular order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239" name="Google Shape;239;p13"/>
          <p:cNvPicPr preferRelativeResize="0"/>
          <p:nvPr/>
        </p:nvPicPr>
        <p:blipFill rotWithShape="1">
          <a:blip r:embed="rId3">
            <a:alphaModFix/>
          </a:blip>
          <a:srcRect b="0" l="0" r="0" t="0"/>
          <a:stretch/>
        </p:blipFill>
        <p:spPr>
          <a:xfrm>
            <a:off x="3429692" y="78067"/>
            <a:ext cx="5588254" cy="5733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838200" y="-12314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i="0" lang="en-GB" sz="4400" u="sng" cap="none" strike="noStrike">
                <a:latin typeface="Arial"/>
                <a:ea typeface="Arial"/>
                <a:cs typeface="Arial"/>
                <a:sym typeface="Arial"/>
              </a:rPr>
              <a:t>FIRST C PROGRAM</a:t>
            </a:r>
            <a:endParaRPr/>
          </a:p>
        </p:txBody>
      </p:sp>
      <p:pic>
        <p:nvPicPr>
          <p:cNvPr id="245" name="Google Shape;245;p14"/>
          <p:cNvPicPr preferRelativeResize="0"/>
          <p:nvPr>
            <p:ph idx="1" type="body"/>
          </p:nvPr>
        </p:nvPicPr>
        <p:blipFill rotWithShape="1">
          <a:blip r:embed="rId3">
            <a:alphaModFix/>
          </a:blip>
          <a:srcRect b="0" l="0" r="0" t="0"/>
          <a:stretch/>
        </p:blipFill>
        <p:spPr>
          <a:xfrm>
            <a:off x="554160" y="1565344"/>
            <a:ext cx="4876014" cy="3583704"/>
          </a:xfrm>
          <a:prstGeom prst="rect">
            <a:avLst/>
          </a:prstGeom>
          <a:noFill/>
          <a:ln>
            <a:noFill/>
          </a:ln>
        </p:spPr>
      </p:pic>
      <p:sp>
        <p:nvSpPr>
          <p:cNvPr id="246" name="Google Shape;246;p14"/>
          <p:cNvSpPr txBox="1"/>
          <p:nvPr/>
        </p:nvSpPr>
        <p:spPr>
          <a:xfrm>
            <a:off x="6234345" y="2583550"/>
            <a:ext cx="6094520" cy="3539430"/>
          </a:xfrm>
          <a:prstGeom prst="rect">
            <a:avLst/>
          </a:prstGeom>
          <a:noFill/>
          <a:ln>
            <a:noFill/>
          </a:ln>
        </p:spPr>
        <p:txBody>
          <a:bodyPr anchorCtr="0" anchor="t" bIns="45700" lIns="91425" spcFirstLastPara="1" rIns="91425" wrap="square" tIns="45700">
            <a:spAutoFit/>
          </a:bodyPr>
          <a:lstStyle/>
          <a:p>
            <a:pPr indent="-203200" lvl="0" marL="0" marR="0" rtl="0" algn="l">
              <a:spcBef>
                <a:spcPts val="0"/>
              </a:spcBef>
              <a:spcAft>
                <a:spcPts val="0"/>
              </a:spcAft>
              <a:buClr>
                <a:schemeClr val="dk1"/>
              </a:buClr>
              <a:buSzPts val="3200"/>
              <a:buFont typeface="Arial"/>
              <a:buChar char="•"/>
            </a:pPr>
            <a:r>
              <a:rPr lang="en-GB" sz="3200">
                <a:solidFill>
                  <a:schemeClr val="dk1"/>
                </a:solidFill>
                <a:latin typeface="Times New Roman"/>
                <a:ea typeface="Times New Roman"/>
                <a:cs typeface="Times New Roman"/>
                <a:sym typeface="Times New Roman"/>
              </a:rPr>
              <a:t>T</a:t>
            </a:r>
            <a:r>
              <a:rPr b="0" i="0" lang="en-GB" sz="3200">
                <a:solidFill>
                  <a:schemeClr val="dk1"/>
                </a:solidFill>
                <a:latin typeface="Times New Roman"/>
                <a:ea typeface="Times New Roman"/>
                <a:cs typeface="Times New Roman"/>
                <a:sym typeface="Times New Roman"/>
              </a:rPr>
              <a:t>he different parts of a C Program:</a:t>
            </a:r>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203200" lvl="0" marL="0" marR="0" rtl="0" algn="l">
              <a:spcBef>
                <a:spcPts val="0"/>
              </a:spcBef>
              <a:spcAft>
                <a:spcPts val="0"/>
              </a:spcAft>
              <a:buClr>
                <a:schemeClr val="dk1"/>
              </a:buClr>
              <a:buSzPts val="3200"/>
              <a:buFont typeface="Arial"/>
              <a:buChar char="•"/>
            </a:pPr>
            <a:r>
              <a:rPr b="0" i="0" lang="en-GB" sz="3200">
                <a:solidFill>
                  <a:schemeClr val="dk1"/>
                </a:solidFill>
                <a:latin typeface="Times New Roman"/>
                <a:ea typeface="Times New Roman"/>
                <a:cs typeface="Times New Roman"/>
                <a:sym typeface="Times New Roman"/>
              </a:rPr>
              <a:t>Pre-processor</a:t>
            </a:r>
            <a:endParaRPr/>
          </a:p>
          <a:p>
            <a:pPr indent="-203200" lvl="0" marL="0" marR="0" rtl="0" algn="l">
              <a:spcBef>
                <a:spcPts val="0"/>
              </a:spcBef>
              <a:spcAft>
                <a:spcPts val="0"/>
              </a:spcAft>
              <a:buClr>
                <a:schemeClr val="dk1"/>
              </a:buClr>
              <a:buSzPts val="3200"/>
              <a:buFont typeface="Arial"/>
              <a:buChar char="•"/>
            </a:pPr>
            <a:r>
              <a:rPr b="0" i="0" lang="en-GB" sz="3200">
                <a:solidFill>
                  <a:schemeClr val="dk1"/>
                </a:solidFill>
                <a:latin typeface="Times New Roman"/>
                <a:ea typeface="Times New Roman"/>
                <a:cs typeface="Times New Roman"/>
                <a:sym typeface="Times New Roman"/>
              </a:rPr>
              <a:t>Header file</a:t>
            </a:r>
            <a:endParaRPr/>
          </a:p>
          <a:p>
            <a:pPr indent="-203200" lvl="0" marL="0" marR="0" rtl="0" algn="l">
              <a:spcBef>
                <a:spcPts val="0"/>
              </a:spcBef>
              <a:spcAft>
                <a:spcPts val="0"/>
              </a:spcAft>
              <a:buClr>
                <a:schemeClr val="dk1"/>
              </a:buClr>
              <a:buSzPts val="3200"/>
              <a:buFont typeface="Arial"/>
              <a:buChar char="•"/>
            </a:pPr>
            <a:r>
              <a:rPr b="0" i="0" lang="en-GB" sz="3200">
                <a:solidFill>
                  <a:schemeClr val="dk1"/>
                </a:solidFill>
                <a:latin typeface="Times New Roman"/>
                <a:ea typeface="Times New Roman"/>
                <a:cs typeface="Times New Roman"/>
                <a:sym typeface="Times New Roman"/>
              </a:rPr>
              <a:t>main() function</a:t>
            </a:r>
            <a:endParaRPr/>
          </a:p>
          <a:p>
            <a:pPr indent="-203200" lvl="0" marL="0" marR="0" rtl="0" algn="l">
              <a:spcBef>
                <a:spcPts val="0"/>
              </a:spcBef>
              <a:spcAft>
                <a:spcPts val="0"/>
              </a:spcAft>
              <a:buClr>
                <a:schemeClr val="dk1"/>
              </a:buClr>
              <a:buSzPts val="3200"/>
              <a:buFont typeface="Arial"/>
              <a:buChar char="•"/>
            </a:pPr>
            <a:r>
              <a:rPr b="0" i="0" lang="en-GB" sz="3200">
                <a:solidFill>
                  <a:schemeClr val="dk1"/>
                </a:solidFill>
                <a:latin typeface="Times New Roman"/>
                <a:ea typeface="Times New Roman"/>
                <a:cs typeface="Times New Roman"/>
                <a:sym typeface="Times New Roman"/>
              </a:rPr>
              <a:t>Variables in C</a:t>
            </a:r>
            <a:endParaRPr/>
          </a:p>
          <a:p>
            <a:pPr indent="-203200" lvl="0" marL="0" marR="0" rtl="0" algn="l">
              <a:spcBef>
                <a:spcPts val="0"/>
              </a:spcBef>
              <a:spcAft>
                <a:spcPts val="0"/>
              </a:spcAft>
              <a:buClr>
                <a:schemeClr val="dk1"/>
              </a:buClr>
              <a:buSzPts val="3200"/>
              <a:buFont typeface="Arial"/>
              <a:buChar char="•"/>
            </a:pPr>
            <a:r>
              <a:rPr b="0" i="0" lang="en-GB" sz="3200">
                <a:solidFill>
                  <a:schemeClr val="dk1"/>
                </a:solidFill>
                <a:latin typeface="Times New Roman"/>
                <a:ea typeface="Times New Roman"/>
                <a:cs typeface="Times New Roman"/>
                <a:sym typeface="Times New Roman"/>
              </a:rPr>
              <a:t>Statements &amp; expressions in 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type="title"/>
          </p:nvPr>
        </p:nvSpPr>
        <p:spPr>
          <a:xfrm>
            <a:off x="323296" y="-72232"/>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12529"/>
              </a:buClr>
              <a:buSzPts val="4400"/>
              <a:buFont typeface="Arial"/>
              <a:buNone/>
            </a:pPr>
            <a:r>
              <a:rPr b="0" i="0" lang="en-GB">
                <a:solidFill>
                  <a:srgbClr val="212529"/>
                </a:solidFill>
                <a:latin typeface="Arial"/>
                <a:ea typeface="Arial"/>
                <a:cs typeface="Arial"/>
                <a:sym typeface="Arial"/>
              </a:rPr>
              <a:t>     Pre-processor</a:t>
            </a:r>
            <a:br>
              <a:rPr b="0" i="0" lang="en-GB">
                <a:solidFill>
                  <a:srgbClr val="212529"/>
                </a:solidFill>
                <a:latin typeface="Arial"/>
                <a:ea typeface="Arial"/>
                <a:cs typeface="Arial"/>
                <a:sym typeface="Arial"/>
              </a:rPr>
            </a:br>
            <a:endParaRPr/>
          </a:p>
        </p:txBody>
      </p:sp>
      <p:sp>
        <p:nvSpPr>
          <p:cNvPr id="252" name="Google Shape;252;p15"/>
          <p:cNvSpPr txBox="1"/>
          <p:nvPr>
            <p:ph idx="1" type="body"/>
          </p:nvPr>
        </p:nvSpPr>
        <p:spPr>
          <a:xfrm>
            <a:off x="659990" y="614848"/>
            <a:ext cx="10872019" cy="5280634"/>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90000"/>
              </a:lnSpc>
              <a:spcBef>
                <a:spcPts val="0"/>
              </a:spcBef>
              <a:spcAft>
                <a:spcPts val="0"/>
              </a:spcAft>
              <a:buClr>
                <a:srgbClr val="212529"/>
              </a:buClr>
              <a:buSzPct val="100000"/>
              <a:buChar char="•"/>
            </a:pPr>
            <a:r>
              <a:rPr b="0" i="0" lang="en-GB">
                <a:solidFill>
                  <a:srgbClr val="212529"/>
                </a:solidFill>
                <a:latin typeface="Times New Roman"/>
                <a:ea typeface="Times New Roman"/>
                <a:cs typeface="Times New Roman"/>
                <a:sym typeface="Times New Roman"/>
              </a:rPr>
              <a:t>The </a:t>
            </a:r>
            <a:r>
              <a:rPr b="1" i="0" lang="en-GB">
                <a:solidFill>
                  <a:srgbClr val="212529"/>
                </a:solidFill>
                <a:latin typeface="Times New Roman"/>
                <a:ea typeface="Times New Roman"/>
                <a:cs typeface="Times New Roman"/>
                <a:sym typeface="Times New Roman"/>
              </a:rPr>
              <a:t>#include </a:t>
            </a:r>
            <a:r>
              <a:rPr b="0" i="0" lang="en-GB">
                <a:solidFill>
                  <a:srgbClr val="212529"/>
                </a:solidFill>
                <a:latin typeface="Times New Roman"/>
                <a:ea typeface="Times New Roman"/>
                <a:cs typeface="Times New Roman"/>
                <a:sym typeface="Times New Roman"/>
              </a:rPr>
              <a:t>is the first statement of any C program. It is known as a pre-processor.</a:t>
            </a:r>
            <a:endParaRPr/>
          </a:p>
          <a:p>
            <a:pPr indent="0" lvl="0" marL="0" rtl="0" algn="just">
              <a:lnSpc>
                <a:spcPct val="90000"/>
              </a:lnSpc>
              <a:spcBef>
                <a:spcPts val="1000"/>
              </a:spcBef>
              <a:spcAft>
                <a:spcPts val="0"/>
              </a:spcAft>
              <a:buClr>
                <a:schemeClr val="dk1"/>
              </a:buClr>
              <a:buSzPct val="100000"/>
              <a:buNone/>
            </a:pPr>
            <a:r>
              <a:t/>
            </a:r>
            <a:endParaRPr b="0" i="0">
              <a:solidFill>
                <a:srgbClr val="212529"/>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12529"/>
              </a:buClr>
              <a:buSzPct val="100000"/>
              <a:buChar char="•"/>
            </a:pPr>
            <a:r>
              <a:rPr b="0" i="0" lang="en-GB">
                <a:solidFill>
                  <a:srgbClr val="212529"/>
                </a:solidFill>
                <a:latin typeface="Times New Roman"/>
                <a:ea typeface="Times New Roman"/>
                <a:cs typeface="Times New Roman"/>
                <a:sym typeface="Times New Roman"/>
              </a:rPr>
              <a:t>The task of a pre-processor is to initialize the environment of the program, i.e. to link the program with the header files required.</a:t>
            </a:r>
            <a:endParaRPr/>
          </a:p>
          <a:p>
            <a:pPr indent="0" lvl="0" marL="0" rtl="0" algn="just">
              <a:lnSpc>
                <a:spcPct val="90000"/>
              </a:lnSpc>
              <a:spcBef>
                <a:spcPts val="1000"/>
              </a:spcBef>
              <a:spcAft>
                <a:spcPts val="0"/>
              </a:spcAft>
              <a:buClr>
                <a:schemeClr val="dk1"/>
              </a:buClr>
              <a:buSzPct val="100000"/>
              <a:buNone/>
            </a:pPr>
            <a:r>
              <a:t/>
            </a:r>
            <a:endParaRPr b="0" i="0">
              <a:solidFill>
                <a:srgbClr val="212529"/>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12529"/>
              </a:buClr>
              <a:buSzPct val="100000"/>
              <a:buChar char="•"/>
            </a:pPr>
            <a:r>
              <a:rPr b="0" i="0" lang="en-GB">
                <a:solidFill>
                  <a:srgbClr val="212529"/>
                </a:solidFill>
                <a:latin typeface="Times New Roman"/>
                <a:ea typeface="Times New Roman"/>
                <a:cs typeface="Times New Roman"/>
                <a:sym typeface="Times New Roman"/>
              </a:rPr>
              <a:t>As its name suggests, this line of code is responsible for doing pre-processing, before the actual code (logic) is executed.</a:t>
            </a:r>
            <a:endParaRPr/>
          </a:p>
          <a:p>
            <a:pPr indent="0" lvl="0" marL="0" rtl="0" algn="just">
              <a:lnSpc>
                <a:spcPct val="90000"/>
              </a:lnSpc>
              <a:spcBef>
                <a:spcPts val="1000"/>
              </a:spcBef>
              <a:spcAft>
                <a:spcPts val="0"/>
              </a:spcAft>
              <a:buClr>
                <a:schemeClr val="dk1"/>
              </a:buClr>
              <a:buSzPct val="100000"/>
              <a:buNone/>
            </a:pPr>
            <a:r>
              <a:t/>
            </a:r>
            <a:endParaRPr b="0" i="0">
              <a:solidFill>
                <a:srgbClr val="212529"/>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When we say #include&lt;stdio.h&gt;, it is to inform the compiler to include the </a:t>
            </a:r>
            <a:r>
              <a:rPr b="1" lang="en-GB">
                <a:latin typeface="Times New Roman"/>
                <a:ea typeface="Times New Roman"/>
                <a:cs typeface="Times New Roman"/>
                <a:sym typeface="Times New Roman"/>
              </a:rPr>
              <a:t>stdio.h </a:t>
            </a:r>
            <a:r>
              <a:rPr lang="en-GB">
                <a:latin typeface="Times New Roman"/>
                <a:ea typeface="Times New Roman"/>
                <a:cs typeface="Times New Roman"/>
                <a:sym typeface="Times New Roman"/>
              </a:rPr>
              <a:t>header file which is the standard I/O library into the program before executing the program.</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The #include is not the only pre-processor. Whenever you see any piece of code starting with a # symbol, that means it's a pre-processor in the C language.</a:t>
            </a:r>
            <a:endParaRPr/>
          </a:p>
          <a:p>
            <a:pPr indent="-77470"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type="title"/>
          </p:nvPr>
        </p:nvSpPr>
        <p:spPr>
          <a:xfrm>
            <a:off x="323296" y="-72232"/>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212529"/>
              </a:buClr>
              <a:buSzPct val="100000"/>
              <a:buFont typeface="Arial"/>
              <a:buNone/>
            </a:pPr>
            <a:r>
              <a:rPr b="0" i="0" lang="en-GB">
                <a:solidFill>
                  <a:srgbClr val="212529"/>
                </a:solidFill>
                <a:latin typeface="Arial"/>
                <a:ea typeface="Arial"/>
                <a:cs typeface="Arial"/>
                <a:sym typeface="Arial"/>
              </a:rPr>
              <a:t>     </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r>
              <a:rPr b="0" i="0" lang="en-GB">
                <a:solidFill>
                  <a:srgbClr val="212529"/>
                </a:solidFill>
                <a:latin typeface="Arial"/>
                <a:ea typeface="Arial"/>
                <a:cs typeface="Arial"/>
                <a:sym typeface="Arial"/>
              </a:rPr>
              <a:t>Header file</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endParaRPr/>
          </a:p>
        </p:txBody>
      </p:sp>
      <p:sp>
        <p:nvSpPr>
          <p:cNvPr id="258" name="Google Shape;258;p16"/>
          <p:cNvSpPr txBox="1"/>
          <p:nvPr>
            <p:ph idx="1" type="body"/>
          </p:nvPr>
        </p:nvSpPr>
        <p:spPr>
          <a:xfrm>
            <a:off x="838200" y="995879"/>
            <a:ext cx="10515600" cy="528063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GB">
                <a:latin typeface="Times New Roman"/>
                <a:ea typeface="Times New Roman"/>
                <a:cs typeface="Times New Roman"/>
                <a:sym typeface="Times New Roman"/>
              </a:rPr>
              <a:t>A Header file is a set or collection of built-in(readymade) functions, that we can directly use in our program.</a:t>
            </a:r>
            <a:endParaRPr/>
          </a:p>
          <a:p>
            <a:pPr indent="-64135"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Header files contain definitions of the functions which can be used in any C program</a:t>
            </a:r>
            <a:endParaRPr/>
          </a:p>
          <a:p>
            <a:pPr indent="-64135"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To use a header file you must import it into your program by using pre-processor </a:t>
            </a:r>
            <a:r>
              <a:rPr b="1" i="1" lang="en-GB">
                <a:latin typeface="Times New Roman"/>
                <a:ea typeface="Times New Roman"/>
                <a:cs typeface="Times New Roman"/>
                <a:sym typeface="Times New Roman"/>
              </a:rPr>
              <a:t>#include statement along with the name of the header </a:t>
            </a:r>
            <a:r>
              <a:rPr lang="en-GB">
                <a:latin typeface="Times New Roman"/>
                <a:ea typeface="Times New Roman"/>
                <a:cs typeface="Times New Roman"/>
                <a:sym typeface="Times New Roman"/>
              </a:rPr>
              <a:t>file.</a:t>
            </a:r>
            <a:endParaRPr/>
          </a:p>
          <a:p>
            <a:pPr indent="-64135"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There are some standard header files that come along with default C installation, like </a:t>
            </a:r>
            <a:r>
              <a:rPr b="1" lang="en-GB">
                <a:latin typeface="Times New Roman"/>
                <a:ea typeface="Times New Roman"/>
                <a:cs typeface="Times New Roman"/>
                <a:sym typeface="Times New Roman"/>
              </a:rPr>
              <a:t>stdio.h</a:t>
            </a:r>
            <a:r>
              <a:rPr lang="en-GB">
                <a:latin typeface="Times New Roman"/>
                <a:ea typeface="Times New Roman"/>
                <a:cs typeface="Times New Roman"/>
                <a:sym typeface="Times New Roman"/>
              </a:rPr>
              <a:t> header file.</a:t>
            </a:r>
            <a:endParaRPr/>
          </a:p>
          <a:p>
            <a:pPr indent="-64135" lvl="0" marL="22860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All header files will have .h extension</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ph type="title"/>
          </p:nvPr>
        </p:nvSpPr>
        <p:spPr>
          <a:xfrm>
            <a:off x="323296" y="-72232"/>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212529"/>
              </a:buClr>
              <a:buSzPct val="100000"/>
              <a:buFont typeface="Arial"/>
              <a:buNone/>
            </a:pPr>
            <a:r>
              <a:rPr b="0" i="0" lang="en-GB">
                <a:solidFill>
                  <a:srgbClr val="212529"/>
                </a:solidFill>
                <a:latin typeface="Arial"/>
                <a:ea typeface="Arial"/>
                <a:cs typeface="Arial"/>
                <a:sym typeface="Arial"/>
              </a:rPr>
              <a:t>     </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r>
              <a:rPr lang="en-GB">
                <a:solidFill>
                  <a:srgbClr val="212529"/>
                </a:solidFill>
                <a:latin typeface="Arial"/>
                <a:ea typeface="Arial"/>
                <a:cs typeface="Arial"/>
                <a:sym typeface="Arial"/>
              </a:rPr>
              <a:t>Main Pgm</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endParaRPr/>
          </a:p>
        </p:txBody>
      </p:sp>
      <p:sp>
        <p:nvSpPr>
          <p:cNvPr id="264" name="Google Shape;264;p17"/>
          <p:cNvSpPr txBox="1"/>
          <p:nvPr>
            <p:ph idx="1" type="body"/>
          </p:nvPr>
        </p:nvSpPr>
        <p:spPr>
          <a:xfrm>
            <a:off x="838200" y="995879"/>
            <a:ext cx="10515600" cy="528063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GB">
                <a:latin typeface="Times New Roman"/>
                <a:ea typeface="Times New Roman"/>
                <a:cs typeface="Times New Roman"/>
                <a:sym typeface="Times New Roman"/>
              </a:rPr>
              <a:t>The C program starting point is identified by the word main().</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This informs the computer as to where the program actually starts. </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The parentheses that follow the keyword main indicate that there are no arguments supplied to this program (this will be examined later on).</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 The two braces,{}, signify the begin and end segments of the program. </a:t>
            </a:r>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GB">
                <a:latin typeface="Times New Roman"/>
                <a:ea typeface="Times New Roman"/>
                <a:cs typeface="Times New Roman"/>
                <a:sym typeface="Times New Roman"/>
              </a:rPr>
              <a:t>In general, braces are used throughout C to enclose a block of statements to be treated as a unit. COMMON ERROR: unbalanced number of open and close curly brackets!</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ph type="title"/>
          </p:nvPr>
        </p:nvSpPr>
        <p:spPr>
          <a:xfrm>
            <a:off x="323296" y="-72232"/>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212529"/>
              </a:buClr>
              <a:buSzPct val="100000"/>
              <a:buFont typeface="Arial"/>
              <a:buNone/>
            </a:pPr>
            <a:r>
              <a:rPr b="0" i="0" lang="en-GB">
                <a:solidFill>
                  <a:srgbClr val="212529"/>
                </a:solidFill>
                <a:latin typeface="Arial"/>
                <a:ea typeface="Arial"/>
                <a:cs typeface="Arial"/>
                <a:sym typeface="Arial"/>
              </a:rPr>
              <a:t>     </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r>
              <a:rPr b="0" i="0" lang="en-GB">
                <a:solidFill>
                  <a:srgbClr val="212529"/>
                </a:solidFill>
                <a:latin typeface="Arial"/>
                <a:ea typeface="Arial"/>
                <a:cs typeface="Arial"/>
                <a:sym typeface="Arial"/>
              </a:rPr>
              <a:t>Header file</a:t>
            </a:r>
            <a:br>
              <a:rPr b="0" i="0" lang="en-GB">
                <a:solidFill>
                  <a:srgbClr val="212529"/>
                </a:solidFill>
                <a:latin typeface="Arial"/>
                <a:ea typeface="Arial"/>
                <a:cs typeface="Arial"/>
                <a:sym typeface="Arial"/>
              </a:rPr>
            </a:br>
            <a:br>
              <a:rPr b="0" i="0" lang="en-GB">
                <a:solidFill>
                  <a:srgbClr val="212529"/>
                </a:solidFill>
                <a:latin typeface="Arial"/>
                <a:ea typeface="Arial"/>
                <a:cs typeface="Arial"/>
                <a:sym typeface="Arial"/>
              </a:rPr>
            </a:br>
            <a:endParaRPr/>
          </a:p>
        </p:txBody>
      </p:sp>
      <p:sp>
        <p:nvSpPr>
          <p:cNvPr id="270" name="Google Shape;270;p18"/>
          <p:cNvSpPr txBox="1"/>
          <p:nvPr>
            <p:ph idx="1" type="body"/>
          </p:nvPr>
        </p:nvSpPr>
        <p:spPr>
          <a:xfrm>
            <a:off x="838200" y="995879"/>
            <a:ext cx="10515600" cy="5280634"/>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Char char="•"/>
            </a:pPr>
            <a:r>
              <a:rPr b="1" lang="en-GB" sz="2000" u="sng">
                <a:latin typeface="Times New Roman"/>
                <a:ea typeface="Times New Roman"/>
                <a:cs typeface="Times New Roman"/>
                <a:sym typeface="Times New Roman"/>
              </a:rPr>
              <a:t>The printf() Function</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The printf() is a function that is used to print(show) anything on the console as output.</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This function is defined in the stdio.h header file, which we have included in our C program.</a:t>
            </a:r>
            <a:endParaRPr/>
          </a:p>
          <a:p>
            <a:pPr indent="-101600" lvl="0" marL="22860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ctr">
              <a:lnSpc>
                <a:spcPct val="90000"/>
              </a:lnSpc>
              <a:spcBef>
                <a:spcPts val="1000"/>
              </a:spcBef>
              <a:spcAft>
                <a:spcPts val="0"/>
              </a:spcAft>
              <a:buClr>
                <a:schemeClr val="dk1"/>
              </a:buClr>
              <a:buSzPts val="2000"/>
              <a:buChar char="•"/>
            </a:pPr>
            <a:r>
              <a:rPr b="1" lang="en-GB" sz="2000" u="sng">
                <a:latin typeface="Times New Roman"/>
                <a:ea typeface="Times New Roman"/>
                <a:cs typeface="Times New Roman"/>
                <a:sym typeface="Times New Roman"/>
              </a:rPr>
              <a:t>Return Statement</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A return statement is used to return a response to the caller function.</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It is generally the last statement of any C language function.</a:t>
            </a:r>
            <a:endParaRPr/>
          </a:p>
          <a:p>
            <a:pPr indent="-101600" lvl="0" marL="22860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ctr">
              <a:lnSpc>
                <a:spcPct val="90000"/>
              </a:lnSpc>
              <a:spcBef>
                <a:spcPts val="1000"/>
              </a:spcBef>
              <a:spcAft>
                <a:spcPts val="0"/>
              </a:spcAft>
              <a:buClr>
                <a:schemeClr val="dk1"/>
              </a:buClr>
              <a:buSzPts val="2000"/>
              <a:buChar char="•"/>
            </a:pPr>
            <a:r>
              <a:rPr b="1" lang="en-GB" sz="2000" u="sng">
                <a:latin typeface="Times New Roman"/>
                <a:ea typeface="Times New Roman"/>
                <a:cs typeface="Times New Roman"/>
                <a:sym typeface="Times New Roman"/>
              </a:rPr>
              <a:t>Semicolon</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It is important to note that every statement in C should end with a semicolon(;).</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If you miss adding any semicolon, the compiler will give an error.</a:t>
            </a:r>
            <a:endParaRPr/>
          </a:p>
          <a:p>
            <a:pPr indent="-228600" lvl="0" marL="228600" rtl="0" algn="just">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Semicolon (;) is called the statement terminator in C programming</a:t>
            </a:r>
            <a:endParaRPr sz="2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2057400" y="0"/>
            <a:ext cx="8229600" cy="990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2800"/>
              <a:buFont typeface="Arial"/>
              <a:buNone/>
            </a:pPr>
            <a:r>
              <a:rPr b="1" lang="en-GB" sz="2800" u="sng">
                <a:solidFill>
                  <a:srgbClr val="FFCCFF"/>
                </a:solidFill>
                <a:highlight>
                  <a:srgbClr val="000000"/>
                </a:highlight>
                <a:latin typeface="Arial"/>
                <a:ea typeface="Arial"/>
                <a:cs typeface="Arial"/>
                <a:sym typeface="Arial"/>
              </a:rPr>
              <a:t>FILES USED IN A C PROGRAM</a:t>
            </a:r>
            <a:endParaRPr>
              <a:solidFill>
                <a:schemeClr val="dk2"/>
              </a:solidFill>
              <a:highlight>
                <a:srgbClr val="000000"/>
              </a:highlight>
              <a:latin typeface="Arial"/>
              <a:ea typeface="Arial"/>
              <a:cs typeface="Arial"/>
              <a:sym typeface="Arial"/>
            </a:endParaRPr>
          </a:p>
        </p:txBody>
      </p:sp>
      <p:sp>
        <p:nvSpPr>
          <p:cNvPr id="276" name="Google Shape;276;p19"/>
          <p:cNvSpPr txBox="1"/>
          <p:nvPr>
            <p:ph idx="1" type="body"/>
          </p:nvPr>
        </p:nvSpPr>
        <p:spPr>
          <a:xfrm>
            <a:off x="1524000" y="796412"/>
            <a:ext cx="9144000" cy="6172200"/>
          </a:xfrm>
          <a:prstGeom prst="rect">
            <a:avLst/>
          </a:prstGeom>
          <a:noFill/>
          <a:ln>
            <a:noFill/>
          </a:ln>
        </p:spPr>
        <p:txBody>
          <a:bodyPr anchorCtr="0" anchor="t" bIns="45700" lIns="91425" spcFirstLastPara="1" rIns="91425" wrap="square" tIns="45700">
            <a:noAutofit/>
          </a:bodyPr>
          <a:lstStyle/>
          <a:p>
            <a:pPr indent="-222250" lvl="0" marL="342900" rtl="0" algn="l">
              <a:lnSpc>
                <a:spcPct val="90000"/>
              </a:lnSpc>
              <a:spcBef>
                <a:spcPts val="640"/>
              </a:spcBef>
              <a:spcAft>
                <a:spcPts val="0"/>
              </a:spcAft>
              <a:buClr>
                <a:schemeClr val="dk1"/>
              </a:buClr>
              <a:buSzPts val="1900"/>
              <a:buNone/>
            </a:pPr>
            <a:r>
              <a:t/>
            </a:r>
            <a:endParaRPr sz="3200">
              <a:solidFill>
                <a:schemeClr val="dk1"/>
              </a:solidFill>
              <a:latin typeface="Arial"/>
              <a:ea typeface="Arial"/>
              <a:cs typeface="Arial"/>
              <a:sym typeface="Arial"/>
            </a:endParaRPr>
          </a:p>
          <a:p>
            <a:pPr indent="-222250" lvl="0" marL="342900" rtl="0" algn="l">
              <a:lnSpc>
                <a:spcPct val="90000"/>
              </a:lnSpc>
              <a:spcBef>
                <a:spcPts val="640"/>
              </a:spcBef>
              <a:spcAft>
                <a:spcPts val="0"/>
              </a:spcAft>
              <a:buClr>
                <a:schemeClr val="dk1"/>
              </a:buClr>
              <a:buSzPts val="1900"/>
              <a:buNone/>
            </a:pPr>
            <a:r>
              <a:t/>
            </a:r>
            <a:endParaRPr sz="3200">
              <a:solidFill>
                <a:schemeClr val="dk1"/>
              </a:solidFill>
              <a:latin typeface="Arial"/>
              <a:ea typeface="Arial"/>
              <a:cs typeface="Arial"/>
              <a:sym typeface="Arial"/>
            </a:endParaRPr>
          </a:p>
          <a:p>
            <a:pPr indent="-342900" lvl="0" marL="342900" rtl="0" algn="l">
              <a:lnSpc>
                <a:spcPct val="90000"/>
              </a:lnSpc>
              <a:spcBef>
                <a:spcPts val="400"/>
              </a:spcBef>
              <a:spcAft>
                <a:spcPts val="0"/>
              </a:spcAft>
              <a:buClr>
                <a:schemeClr val="dk1"/>
              </a:buClr>
              <a:buSzPts val="2000"/>
              <a:buNone/>
            </a:pPr>
            <a:r>
              <a:rPr b="1" lang="en-GB" sz="2000">
                <a:solidFill>
                  <a:srgbClr val="FF9900"/>
                </a:solidFill>
                <a:latin typeface="Arial"/>
                <a:ea typeface="Arial"/>
                <a:cs typeface="Arial"/>
                <a:sym typeface="Arial"/>
              </a:rPr>
              <a:t>Source code file</a:t>
            </a:r>
            <a:endParaRPr sz="3200">
              <a:solidFill>
                <a:schemeClr val="dk1"/>
              </a:solidFill>
              <a:latin typeface="Arial"/>
              <a:ea typeface="Arial"/>
              <a:cs typeface="Arial"/>
              <a:sym typeface="Arial"/>
            </a:endParaRPr>
          </a:p>
          <a:p>
            <a:pPr indent="-342900" lvl="0" marL="342900" rtl="0" algn="just">
              <a:lnSpc>
                <a:spcPct val="90000"/>
              </a:lnSpc>
              <a:spcBef>
                <a:spcPts val="320"/>
              </a:spcBef>
              <a:spcAft>
                <a:spcPts val="0"/>
              </a:spcAft>
              <a:buClr>
                <a:schemeClr val="dk1"/>
              </a:buClr>
              <a:buSzPts val="950"/>
              <a:buFont typeface="Arial"/>
              <a:buChar char="●"/>
            </a:pPr>
            <a:r>
              <a:rPr b="1" lang="en-GB" sz="1600">
                <a:latin typeface="Times New Roman"/>
                <a:ea typeface="Times New Roman"/>
                <a:cs typeface="Times New Roman"/>
                <a:sym typeface="Times New Roman"/>
              </a:rPr>
              <a:t>The source code file contains the source code of the program. </a:t>
            </a:r>
            <a:endParaRPr/>
          </a:p>
          <a:p>
            <a:pPr indent="-342900" lvl="0" marL="342900" rtl="0" algn="just">
              <a:lnSpc>
                <a:spcPct val="90000"/>
              </a:lnSpc>
              <a:spcBef>
                <a:spcPts val="320"/>
              </a:spcBef>
              <a:spcAft>
                <a:spcPts val="0"/>
              </a:spcAft>
              <a:buClr>
                <a:schemeClr val="dk1"/>
              </a:buClr>
              <a:buSzPts val="950"/>
              <a:buFont typeface="Arial"/>
              <a:buChar char="●"/>
            </a:pPr>
            <a:r>
              <a:rPr b="1" lang="en-GB" sz="1600">
                <a:latin typeface="Times New Roman"/>
                <a:ea typeface="Times New Roman"/>
                <a:cs typeface="Times New Roman"/>
                <a:sym typeface="Times New Roman"/>
              </a:rPr>
              <a:t>The file extension of any C source code file is “.c”. </a:t>
            </a:r>
            <a:endParaRPr/>
          </a:p>
          <a:p>
            <a:pPr indent="-342900" lvl="0" marL="342900" rtl="0" algn="just">
              <a:lnSpc>
                <a:spcPct val="90000"/>
              </a:lnSpc>
              <a:spcBef>
                <a:spcPts val="320"/>
              </a:spcBef>
              <a:spcAft>
                <a:spcPts val="0"/>
              </a:spcAft>
              <a:buClr>
                <a:schemeClr val="dk1"/>
              </a:buClr>
              <a:buSzPts val="950"/>
              <a:buFont typeface="Arial"/>
              <a:buChar char="●"/>
            </a:pPr>
            <a:r>
              <a:rPr b="1" lang="en-GB" sz="1600">
                <a:latin typeface="Times New Roman"/>
                <a:ea typeface="Times New Roman"/>
                <a:cs typeface="Times New Roman"/>
                <a:sym typeface="Times New Roman"/>
              </a:rPr>
              <a:t>This file contains C source code that defines the </a:t>
            </a:r>
            <a:r>
              <a:rPr b="1" i="1" lang="en-GB" sz="1600">
                <a:latin typeface="Times New Roman"/>
                <a:ea typeface="Times New Roman"/>
                <a:cs typeface="Times New Roman"/>
                <a:sym typeface="Times New Roman"/>
              </a:rPr>
              <a:t>main</a:t>
            </a:r>
            <a:r>
              <a:rPr b="1" lang="en-GB" sz="1600">
                <a:latin typeface="Times New Roman"/>
                <a:ea typeface="Times New Roman"/>
                <a:cs typeface="Times New Roman"/>
                <a:sym typeface="Times New Roman"/>
              </a:rPr>
              <a:t> function and maybe other functions. </a:t>
            </a:r>
            <a:endParaRPr/>
          </a:p>
          <a:p>
            <a:pPr indent="-342900" lvl="0" marL="342900" rtl="0" algn="just">
              <a:lnSpc>
                <a:spcPct val="90000"/>
              </a:lnSpc>
              <a:spcBef>
                <a:spcPts val="320"/>
              </a:spcBef>
              <a:spcAft>
                <a:spcPts val="0"/>
              </a:spcAft>
              <a:buClr>
                <a:schemeClr val="dk1"/>
              </a:buClr>
              <a:buSzPts val="950"/>
              <a:buFont typeface="Arial"/>
              <a:buChar char="●"/>
            </a:pPr>
            <a:r>
              <a:rPr b="1" lang="en-GB" sz="1600">
                <a:latin typeface="Times New Roman"/>
                <a:ea typeface="Times New Roman"/>
                <a:cs typeface="Times New Roman"/>
                <a:sym typeface="Times New Roman"/>
              </a:rPr>
              <a:t>The main() is the starting point of execution when you successfully compile and run the program.</a:t>
            </a:r>
            <a:endParaRPr/>
          </a:p>
          <a:p>
            <a:pPr indent="-342900" lvl="0" marL="342900" rtl="0" algn="l">
              <a:lnSpc>
                <a:spcPct val="90000"/>
              </a:lnSpc>
              <a:spcBef>
                <a:spcPts val="400"/>
              </a:spcBef>
              <a:spcAft>
                <a:spcPts val="0"/>
              </a:spcAft>
              <a:buClr>
                <a:schemeClr val="dk1"/>
              </a:buClr>
              <a:buSzPts val="2000"/>
              <a:buNone/>
            </a:pPr>
            <a:r>
              <a:rPr b="1" lang="en-GB" sz="2000">
                <a:solidFill>
                  <a:srgbClr val="FF9900"/>
                </a:solidFill>
                <a:latin typeface="Arial"/>
                <a:ea typeface="Arial"/>
                <a:cs typeface="Arial"/>
                <a:sym typeface="Arial"/>
              </a:rPr>
              <a:t>Header Files</a:t>
            </a:r>
            <a:endParaRPr sz="3200">
              <a:solidFill>
                <a:schemeClr val="dk1"/>
              </a:solidFill>
              <a:latin typeface="Arial"/>
              <a:ea typeface="Arial"/>
              <a:cs typeface="Arial"/>
              <a:sym typeface="Arial"/>
            </a:endParaRPr>
          </a:p>
          <a:p>
            <a:pPr indent="-342900" lvl="0" marL="342900" rtl="0" algn="just">
              <a:lnSpc>
                <a:spcPct val="110000"/>
              </a:lnSpc>
              <a:spcBef>
                <a:spcPts val="320"/>
              </a:spcBef>
              <a:spcAft>
                <a:spcPts val="0"/>
              </a:spcAft>
              <a:buClr>
                <a:schemeClr val="dk1"/>
              </a:buClr>
              <a:buSzPts val="950"/>
              <a:buFont typeface="Arial"/>
              <a:buChar char="●"/>
            </a:pPr>
            <a:r>
              <a:rPr b="1" lang="en-GB" sz="1800">
                <a:latin typeface="Times New Roman"/>
                <a:ea typeface="Times New Roman"/>
                <a:cs typeface="Times New Roman"/>
                <a:sym typeface="Times New Roman"/>
              </a:rPr>
              <a:t>When working with large projects, it is often desirable to make sub-routines and store them in a different file known as header file. The advantage of header files can be realized when </a:t>
            </a:r>
            <a:endParaRPr b="1" sz="3600">
              <a:latin typeface="Times New Roman"/>
              <a:ea typeface="Times New Roman"/>
              <a:cs typeface="Times New Roman"/>
              <a:sym typeface="Times New Roman"/>
            </a:endParaRPr>
          </a:p>
          <a:p>
            <a:pPr indent="-342900" lvl="0" marL="342900" rtl="0" algn="l">
              <a:lnSpc>
                <a:spcPct val="110000"/>
              </a:lnSpc>
              <a:spcBef>
                <a:spcPts val="320"/>
              </a:spcBef>
              <a:spcAft>
                <a:spcPts val="0"/>
              </a:spcAft>
              <a:buClr>
                <a:schemeClr val="dk1"/>
              </a:buClr>
              <a:buSzPts val="1800"/>
              <a:buNone/>
            </a:pPr>
            <a:r>
              <a:rPr b="1" lang="en-GB" sz="1800">
                <a:latin typeface="Times New Roman"/>
                <a:ea typeface="Times New Roman"/>
                <a:cs typeface="Times New Roman"/>
                <a:sym typeface="Times New Roman"/>
              </a:rPr>
              <a:t>    a) The programmer wants to use the same subroutines in different programs. </a:t>
            </a:r>
            <a:endParaRPr b="1" sz="3600">
              <a:latin typeface="Times New Roman"/>
              <a:ea typeface="Times New Roman"/>
              <a:cs typeface="Times New Roman"/>
              <a:sym typeface="Times New Roman"/>
            </a:endParaRPr>
          </a:p>
          <a:p>
            <a:pPr indent="-342900" lvl="0" marL="342900" rtl="0" algn="l">
              <a:lnSpc>
                <a:spcPct val="110000"/>
              </a:lnSpc>
              <a:spcBef>
                <a:spcPts val="320"/>
              </a:spcBef>
              <a:spcAft>
                <a:spcPts val="0"/>
              </a:spcAft>
              <a:buClr>
                <a:schemeClr val="dk1"/>
              </a:buClr>
              <a:buSzPts val="1800"/>
              <a:buNone/>
            </a:pPr>
            <a:r>
              <a:rPr b="1" lang="en-GB" sz="1800">
                <a:latin typeface="Times New Roman"/>
                <a:ea typeface="Times New Roman"/>
                <a:cs typeface="Times New Roman"/>
                <a:sym typeface="Times New Roman"/>
              </a:rPr>
              <a:t>    b) The programmer wants to change, or add, subroutines, and have those changes be reflected in all other programs. </a:t>
            </a:r>
            <a:endParaRPr b="1" sz="3600">
              <a:latin typeface="Times New Roman"/>
              <a:ea typeface="Times New Roman"/>
              <a:cs typeface="Times New Roman"/>
              <a:sym typeface="Times New Roman"/>
            </a:endParaRPr>
          </a:p>
          <a:p>
            <a:pPr indent="-342900" lvl="0" marL="342900" rtl="0" algn="l">
              <a:lnSpc>
                <a:spcPct val="110000"/>
              </a:lnSpc>
              <a:spcBef>
                <a:spcPts val="320"/>
              </a:spcBef>
              <a:spcAft>
                <a:spcPts val="0"/>
              </a:spcAft>
              <a:buClr>
                <a:schemeClr val="dk1"/>
              </a:buClr>
              <a:buSzPts val="950"/>
              <a:buFont typeface="Arial"/>
              <a:buChar char="●"/>
            </a:pPr>
            <a:r>
              <a:rPr b="1" lang="en-GB" sz="1800">
                <a:latin typeface="Times New Roman"/>
                <a:ea typeface="Times New Roman"/>
                <a:cs typeface="Times New Roman"/>
                <a:sym typeface="Times New Roman"/>
              </a:rPr>
              <a:t>Conventionally, header files names ends with a “.h” extension and its name can use only letters, digits, dashes, and underscores. </a:t>
            </a:r>
            <a:endParaRPr b="1" sz="36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950"/>
              <a:buFont typeface="Arial"/>
              <a:buChar char="●"/>
            </a:pPr>
            <a:r>
              <a:rPr b="1" lang="en-GB" sz="1800">
                <a:latin typeface="Times New Roman"/>
                <a:ea typeface="Times New Roman"/>
                <a:cs typeface="Times New Roman"/>
                <a:sym typeface="Times New Roman"/>
              </a:rPr>
              <a:t>While some standard header files are available in C, but the programmer may also create his own user defined header files. Eg String.h, math.h, conio.h</a:t>
            </a:r>
            <a:endParaRPr b="1" sz="3600">
              <a:latin typeface="Times New Roman"/>
              <a:ea typeface="Times New Roman"/>
              <a:cs typeface="Times New Roman"/>
              <a:sym typeface="Times New Roman"/>
            </a:endParaRPr>
          </a:p>
        </p:txBody>
      </p:sp>
      <p:grpSp>
        <p:nvGrpSpPr>
          <p:cNvPr id="277" name="Google Shape;277;p19"/>
          <p:cNvGrpSpPr/>
          <p:nvPr/>
        </p:nvGrpSpPr>
        <p:grpSpPr>
          <a:xfrm>
            <a:off x="2057399" y="796395"/>
            <a:ext cx="7656441" cy="1069334"/>
            <a:chOff x="4116387" y="12869862"/>
            <a:chExt cx="11417300" cy="2571751"/>
          </a:xfrm>
        </p:grpSpPr>
        <p:sp>
          <p:nvSpPr>
            <p:cNvPr id="278" name="Google Shape;278;p19"/>
            <p:cNvSpPr/>
            <p:nvPr/>
          </p:nvSpPr>
          <p:spPr>
            <a:xfrm>
              <a:off x="7824787" y="12869862"/>
              <a:ext cx="3714750" cy="857250"/>
            </a:xfrm>
            <a:prstGeom prst="bevel">
              <a:avLst>
                <a:gd fmla="val 12500" name="adj"/>
              </a:avLst>
            </a:prstGeom>
            <a:solidFill>
              <a:srgbClr val="FFFFCC"/>
            </a:solidFill>
            <a:ln cap="rnd"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rgbClr val="993300"/>
                  </a:solidFill>
                  <a:latin typeface="Arial"/>
                  <a:ea typeface="Arial"/>
                  <a:cs typeface="Arial"/>
                  <a:sym typeface="Arial"/>
                </a:rPr>
                <a:t>Files in a C program</a:t>
              </a:r>
              <a:endParaRPr sz="1800">
                <a:solidFill>
                  <a:schemeClr val="dk1"/>
                </a:solidFill>
                <a:latin typeface="Calibri"/>
                <a:ea typeface="Calibri"/>
                <a:cs typeface="Calibri"/>
                <a:sym typeface="Calibri"/>
              </a:endParaRPr>
            </a:p>
          </p:txBody>
        </p:sp>
        <p:cxnSp>
          <p:nvCxnSpPr>
            <p:cNvPr id="279" name="Google Shape;279;p19"/>
            <p:cNvCxnSpPr/>
            <p:nvPr/>
          </p:nvCxnSpPr>
          <p:spPr>
            <a:xfrm>
              <a:off x="9539287" y="13727113"/>
              <a:ext cx="3175" cy="280987"/>
            </a:xfrm>
            <a:prstGeom prst="straightConnector1">
              <a:avLst/>
            </a:prstGeom>
            <a:noFill/>
            <a:ln cap="rnd" cmpd="sng" w="19050">
              <a:solidFill>
                <a:srgbClr val="FFFF99"/>
              </a:solidFill>
              <a:prstDash val="solid"/>
              <a:miter lim="8000"/>
              <a:headEnd len="sm" w="sm" type="none"/>
              <a:tailEnd len="sm" w="sm" type="none"/>
            </a:ln>
          </p:spPr>
        </p:cxnSp>
        <p:cxnSp>
          <p:nvCxnSpPr>
            <p:cNvPr id="280" name="Google Shape;280;p19"/>
            <p:cNvCxnSpPr/>
            <p:nvPr/>
          </p:nvCxnSpPr>
          <p:spPr>
            <a:xfrm>
              <a:off x="5259387" y="14003338"/>
              <a:ext cx="8858250" cy="0"/>
            </a:xfrm>
            <a:prstGeom prst="straightConnector1">
              <a:avLst/>
            </a:prstGeom>
            <a:noFill/>
            <a:ln cap="rnd" cmpd="sng" w="19050">
              <a:solidFill>
                <a:srgbClr val="FFFF99"/>
              </a:solidFill>
              <a:prstDash val="solid"/>
              <a:miter lim="8000"/>
              <a:headEnd len="sm" w="sm" type="none"/>
              <a:tailEnd len="sm" w="sm" type="none"/>
            </a:ln>
          </p:spPr>
        </p:cxnSp>
        <p:cxnSp>
          <p:nvCxnSpPr>
            <p:cNvPr id="281" name="Google Shape;281;p19"/>
            <p:cNvCxnSpPr/>
            <p:nvPr/>
          </p:nvCxnSpPr>
          <p:spPr>
            <a:xfrm>
              <a:off x="5256212" y="14008100"/>
              <a:ext cx="0" cy="571500"/>
            </a:xfrm>
            <a:prstGeom prst="straightConnector1">
              <a:avLst/>
            </a:prstGeom>
            <a:noFill/>
            <a:ln cap="rnd" cmpd="sng" w="19050">
              <a:solidFill>
                <a:srgbClr val="FFFF99"/>
              </a:solidFill>
              <a:prstDash val="solid"/>
              <a:miter lim="8000"/>
              <a:headEnd len="sm" w="sm" type="none"/>
              <a:tailEnd len="sm" w="sm" type="triangle"/>
            </a:ln>
          </p:spPr>
        </p:cxnSp>
        <p:sp>
          <p:nvSpPr>
            <p:cNvPr id="282" name="Google Shape;282;p19"/>
            <p:cNvSpPr/>
            <p:nvPr/>
          </p:nvSpPr>
          <p:spPr>
            <a:xfrm>
              <a:off x="4116387" y="14574838"/>
              <a:ext cx="2279650" cy="857250"/>
            </a:xfrm>
            <a:prstGeom prst="bevel">
              <a:avLst>
                <a:gd fmla="val 12500" name="adj"/>
              </a:avLst>
            </a:prstGeom>
            <a:solidFill>
              <a:srgbClr val="FFFFCC"/>
            </a:solidFill>
            <a:ln cap="rnd"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rgbClr val="993300"/>
                  </a:solidFill>
                  <a:latin typeface="Arial"/>
                  <a:ea typeface="Arial"/>
                  <a:cs typeface="Arial"/>
                  <a:sym typeface="Arial"/>
                </a:rPr>
                <a:t>Source File</a:t>
              </a:r>
              <a:endParaRPr sz="1800">
                <a:solidFill>
                  <a:schemeClr val="dk1"/>
                </a:solidFill>
                <a:latin typeface="Calibri"/>
                <a:ea typeface="Calibri"/>
                <a:cs typeface="Calibri"/>
                <a:sym typeface="Calibri"/>
              </a:endParaRPr>
            </a:p>
          </p:txBody>
        </p:sp>
        <p:cxnSp>
          <p:nvCxnSpPr>
            <p:cNvPr id="283" name="Google Shape;283;p19"/>
            <p:cNvCxnSpPr/>
            <p:nvPr/>
          </p:nvCxnSpPr>
          <p:spPr>
            <a:xfrm>
              <a:off x="8116887" y="14003338"/>
              <a:ext cx="0" cy="571500"/>
            </a:xfrm>
            <a:prstGeom prst="straightConnector1">
              <a:avLst/>
            </a:prstGeom>
            <a:noFill/>
            <a:ln cap="rnd" cmpd="sng" w="19050">
              <a:solidFill>
                <a:srgbClr val="FFFF99"/>
              </a:solidFill>
              <a:prstDash val="solid"/>
              <a:miter lim="8000"/>
              <a:headEnd len="sm" w="sm" type="none"/>
              <a:tailEnd len="sm" w="sm" type="triangle"/>
            </a:ln>
          </p:spPr>
        </p:cxnSp>
        <p:sp>
          <p:nvSpPr>
            <p:cNvPr id="284" name="Google Shape;284;p19"/>
            <p:cNvSpPr/>
            <p:nvPr/>
          </p:nvSpPr>
          <p:spPr>
            <a:xfrm>
              <a:off x="6977062" y="14570075"/>
              <a:ext cx="2276475" cy="857250"/>
            </a:xfrm>
            <a:prstGeom prst="bevel">
              <a:avLst>
                <a:gd fmla="val 12500" name="adj"/>
              </a:avLst>
            </a:prstGeom>
            <a:solidFill>
              <a:srgbClr val="FFFFCC"/>
            </a:solidFill>
            <a:ln cap="rnd"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rgbClr val="993300"/>
                  </a:solidFill>
                  <a:latin typeface="Arial"/>
                  <a:ea typeface="Arial"/>
                  <a:cs typeface="Arial"/>
                  <a:sym typeface="Arial"/>
                </a:rPr>
                <a:t>Header File</a:t>
              </a:r>
              <a:endParaRPr sz="1800">
                <a:solidFill>
                  <a:schemeClr val="dk1"/>
                </a:solidFill>
                <a:latin typeface="Calibri"/>
                <a:ea typeface="Calibri"/>
                <a:cs typeface="Calibri"/>
                <a:sym typeface="Calibri"/>
              </a:endParaRPr>
            </a:p>
          </p:txBody>
        </p:sp>
        <p:cxnSp>
          <p:nvCxnSpPr>
            <p:cNvPr id="285" name="Google Shape;285;p19"/>
            <p:cNvCxnSpPr/>
            <p:nvPr/>
          </p:nvCxnSpPr>
          <p:spPr>
            <a:xfrm>
              <a:off x="10974387" y="14003338"/>
              <a:ext cx="0" cy="571500"/>
            </a:xfrm>
            <a:prstGeom prst="straightConnector1">
              <a:avLst/>
            </a:prstGeom>
            <a:noFill/>
            <a:ln cap="rnd" cmpd="sng" w="19050">
              <a:solidFill>
                <a:srgbClr val="FFFF99"/>
              </a:solidFill>
              <a:prstDash val="solid"/>
              <a:miter lim="8000"/>
              <a:headEnd len="sm" w="sm" type="none"/>
              <a:tailEnd len="sm" w="sm" type="triangle"/>
            </a:ln>
          </p:spPr>
        </p:cxnSp>
        <p:sp>
          <p:nvSpPr>
            <p:cNvPr id="286" name="Google Shape;286;p19"/>
            <p:cNvSpPr/>
            <p:nvPr/>
          </p:nvSpPr>
          <p:spPr>
            <a:xfrm>
              <a:off x="9831387" y="14574838"/>
              <a:ext cx="2286000" cy="857250"/>
            </a:xfrm>
            <a:prstGeom prst="bevel">
              <a:avLst>
                <a:gd fmla="val 12500" name="adj"/>
              </a:avLst>
            </a:prstGeom>
            <a:solidFill>
              <a:srgbClr val="FFFFCC"/>
            </a:solidFill>
            <a:ln cap="rnd"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rgbClr val="993300"/>
                  </a:solidFill>
                  <a:latin typeface="Arial"/>
                  <a:ea typeface="Arial"/>
                  <a:cs typeface="Arial"/>
                  <a:sym typeface="Arial"/>
                </a:rPr>
                <a:t>Object File</a:t>
              </a:r>
              <a:endParaRPr sz="1800">
                <a:solidFill>
                  <a:schemeClr val="dk1"/>
                </a:solidFill>
                <a:latin typeface="Calibri"/>
                <a:ea typeface="Calibri"/>
                <a:cs typeface="Calibri"/>
                <a:sym typeface="Calibri"/>
              </a:endParaRPr>
            </a:p>
          </p:txBody>
        </p:sp>
        <p:cxnSp>
          <p:nvCxnSpPr>
            <p:cNvPr id="287" name="Google Shape;287;p19"/>
            <p:cNvCxnSpPr/>
            <p:nvPr/>
          </p:nvCxnSpPr>
          <p:spPr>
            <a:xfrm>
              <a:off x="14117638" y="14003338"/>
              <a:ext cx="0" cy="571500"/>
            </a:xfrm>
            <a:prstGeom prst="straightConnector1">
              <a:avLst/>
            </a:prstGeom>
            <a:noFill/>
            <a:ln cap="rnd" cmpd="sng" w="19050">
              <a:solidFill>
                <a:srgbClr val="FFFF99"/>
              </a:solidFill>
              <a:prstDash val="solid"/>
              <a:miter lim="8000"/>
              <a:headEnd len="sm" w="sm" type="none"/>
              <a:tailEnd len="sm" w="sm" type="triangle"/>
            </a:ln>
          </p:spPr>
        </p:cxnSp>
        <p:sp>
          <p:nvSpPr>
            <p:cNvPr id="288" name="Google Shape;288;p19"/>
            <p:cNvSpPr/>
            <p:nvPr/>
          </p:nvSpPr>
          <p:spPr>
            <a:xfrm>
              <a:off x="12682537" y="14584363"/>
              <a:ext cx="2851150" cy="857250"/>
            </a:xfrm>
            <a:prstGeom prst="bevel">
              <a:avLst>
                <a:gd fmla="val 12500" name="adj"/>
              </a:avLst>
            </a:prstGeom>
            <a:solidFill>
              <a:srgbClr val="FFFFCC"/>
            </a:solidFill>
            <a:ln cap="rnd"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rgbClr val="993300"/>
                  </a:solidFill>
                  <a:latin typeface="Arial"/>
                  <a:ea typeface="Arial"/>
                  <a:cs typeface="Arial"/>
                  <a:sym typeface="Arial"/>
                </a:rPr>
                <a:t>Executable File</a:t>
              </a:r>
              <a:endParaRPr sz="18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Unit -1</a:t>
            </a:r>
            <a:endParaRPr/>
          </a:p>
        </p:txBody>
      </p:sp>
      <p:sp>
        <p:nvSpPr>
          <p:cNvPr id="95" name="Google Shape;95;p2"/>
          <p:cNvSpPr txBox="1"/>
          <p:nvPr>
            <p:ph idx="1" type="body"/>
          </p:nvPr>
        </p:nvSpPr>
        <p:spPr>
          <a:xfrm>
            <a:off x="562897" y="1442167"/>
            <a:ext cx="10515600" cy="466366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b="1" i="0" lang="en-GB" sz="2000" u="none" strike="noStrike">
                <a:latin typeface="Times New Roman"/>
                <a:ea typeface="Times New Roman"/>
                <a:cs typeface="Times New Roman"/>
                <a:sym typeface="Times New Roman"/>
              </a:rPr>
              <a:t>Logical Reasoning and Algorithmic Problem Solving: </a:t>
            </a:r>
            <a:r>
              <a:rPr b="0" i="0" lang="en-GB" sz="2000" u="none" strike="noStrike">
                <a:latin typeface="Times New Roman"/>
                <a:ea typeface="Times New Roman"/>
                <a:cs typeface="Times New Roman"/>
                <a:sym typeface="Times New Roman"/>
              </a:rPr>
              <a:t>Skill development – Examples related to Arithmetical Reasoning and Analytical Reasoning.</a:t>
            </a:r>
            <a:endParaRPr/>
          </a:p>
          <a:p>
            <a:pPr indent="0" lvl="0" marL="0" rtl="0" algn="l">
              <a:lnSpc>
                <a:spcPct val="90000"/>
              </a:lnSpc>
              <a:spcBef>
                <a:spcPts val="1000"/>
              </a:spcBef>
              <a:spcAft>
                <a:spcPts val="0"/>
              </a:spcAft>
              <a:buClr>
                <a:schemeClr val="dk1"/>
              </a:buClr>
              <a:buSzPts val="2000"/>
              <a:buNone/>
            </a:pPr>
            <a:r>
              <a:t/>
            </a:r>
            <a:endParaRPr b="0" i="0" sz="2000" u="none" strike="noStrike">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t/>
            </a:r>
            <a:endParaRPr b="0" i="0" sz="2000" u="none" strike="noStrike">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000"/>
              <a:buChar char="•"/>
            </a:pPr>
            <a:r>
              <a:rPr b="1" i="0" lang="en-GB" sz="2000" u="none" strike="noStrike">
                <a:latin typeface="Times New Roman"/>
                <a:ea typeface="Times New Roman"/>
                <a:cs typeface="Times New Roman"/>
                <a:sym typeface="Times New Roman"/>
              </a:rPr>
              <a:t>Introduction to Programming: </a:t>
            </a:r>
            <a:r>
              <a:rPr b="0" i="0" lang="en-GB" sz="2000" u="none" strike="noStrike">
                <a:latin typeface="Times New Roman"/>
                <a:ea typeface="Times New Roman"/>
                <a:cs typeface="Times New Roman"/>
                <a:sym typeface="Times New Roman"/>
              </a:rPr>
              <a:t>Design and Implementation of efficient programs. Program Design Tools: Algorithms, Flowcharts and Pseudo codes. Types of Errors.</a:t>
            </a:r>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t/>
            </a:r>
            <a:endParaRPr b="0" i="0" sz="2000" u="none" strike="noStrike">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000"/>
              <a:buChar char="•"/>
            </a:pPr>
            <a:r>
              <a:rPr b="1" i="0" lang="en-GB" sz="2000" u="none" strike="noStrike">
                <a:latin typeface="Times New Roman"/>
                <a:ea typeface="Times New Roman"/>
                <a:cs typeface="Times New Roman"/>
                <a:sym typeface="Times New Roman"/>
              </a:rPr>
              <a:t>Introduction to C: </a:t>
            </a:r>
            <a:r>
              <a:rPr b="0" i="0" lang="en-GB" sz="2000" u="none" strike="noStrike">
                <a:latin typeface="Times New Roman"/>
                <a:ea typeface="Times New Roman"/>
                <a:cs typeface="Times New Roman"/>
                <a:sym typeface="Times New Roman"/>
              </a:rPr>
              <a:t>Introduction, structure of a C program, writing the first program, Files used in a C program. Compiling and executing C Programs using comments, C Tokens, Character set in C, Keywords, Identifiers, Basic Data Types in C, Variables, Constants, I/O statements in C. Operators in C, Type conversion and type casting,scope of variables.</a:t>
            </a:r>
            <a:endParaRPr sz="3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1877961" y="334073"/>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2400"/>
              <a:buFont typeface="Arial"/>
              <a:buNone/>
            </a:pPr>
            <a:r>
              <a:rPr b="1" lang="en-GB" sz="2400" u="sng">
                <a:latin typeface="Arial"/>
                <a:ea typeface="Arial"/>
                <a:cs typeface="Arial"/>
                <a:sym typeface="Arial"/>
              </a:rPr>
              <a:t>FILES USED IN A C PROGRAM contd.</a:t>
            </a:r>
            <a:endParaRPr>
              <a:latin typeface="Arial"/>
              <a:ea typeface="Arial"/>
              <a:cs typeface="Arial"/>
              <a:sym typeface="Arial"/>
            </a:endParaRPr>
          </a:p>
        </p:txBody>
      </p:sp>
      <p:sp>
        <p:nvSpPr>
          <p:cNvPr id="294" name="Google Shape;294;p20"/>
          <p:cNvSpPr txBox="1"/>
          <p:nvPr>
            <p:ph idx="1" type="body"/>
          </p:nvPr>
        </p:nvSpPr>
        <p:spPr>
          <a:xfrm>
            <a:off x="1420761" y="1426465"/>
            <a:ext cx="91440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360"/>
              </a:spcBef>
              <a:spcAft>
                <a:spcPts val="0"/>
              </a:spcAft>
              <a:buClr>
                <a:schemeClr val="dk1"/>
              </a:buClr>
              <a:buSzPts val="1800"/>
              <a:buNone/>
            </a:pPr>
            <a:r>
              <a:rPr b="1" lang="en-GB" sz="1800">
                <a:solidFill>
                  <a:srgbClr val="FF9900"/>
                </a:solidFill>
                <a:latin typeface="Arial"/>
                <a:ea typeface="Arial"/>
                <a:cs typeface="Arial"/>
                <a:sym typeface="Arial"/>
              </a:rPr>
              <a:t>Object Files</a:t>
            </a:r>
            <a:endParaRPr sz="3200">
              <a:solidFill>
                <a:schemeClr val="dk1"/>
              </a:solidFill>
              <a:latin typeface="Arial"/>
              <a:ea typeface="Arial"/>
              <a:cs typeface="Arial"/>
              <a:sym typeface="Arial"/>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Object files are generated by the compiler as a result of processing the source code file. </a:t>
            </a:r>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Object files contain compact binary code of the function definitions. </a:t>
            </a:r>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Linker uses this object file to produce an executable file (.exe file) by combining the of object files together. </a:t>
            </a:r>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Object files have a “.o” extension, although some operating systems including Windows and MS-DOS have a “.obj” extension for the object file. </a:t>
            </a:r>
            <a:endParaRPr sz="4000">
              <a:latin typeface="Times New Roman"/>
              <a:ea typeface="Times New Roman"/>
              <a:cs typeface="Times New Roman"/>
              <a:sym typeface="Times New Roman"/>
            </a:endParaRPr>
          </a:p>
          <a:p>
            <a:pPr indent="-342900" lvl="0" marL="342900" rtl="0" algn="l">
              <a:lnSpc>
                <a:spcPct val="90000"/>
              </a:lnSpc>
              <a:spcBef>
                <a:spcPts val="360"/>
              </a:spcBef>
              <a:spcAft>
                <a:spcPts val="0"/>
              </a:spcAft>
              <a:buClr>
                <a:schemeClr val="dk1"/>
              </a:buClr>
              <a:buSzPts val="1800"/>
              <a:buNone/>
            </a:pPr>
            <a:r>
              <a:t/>
            </a:r>
            <a:endParaRPr b="1" sz="1800">
              <a:solidFill>
                <a:srgbClr val="FF9900"/>
              </a:solidFill>
              <a:latin typeface="Arial"/>
              <a:ea typeface="Arial"/>
              <a:cs typeface="Arial"/>
              <a:sym typeface="Arial"/>
            </a:endParaRPr>
          </a:p>
          <a:p>
            <a:pPr indent="-342900" lvl="0" marL="342900" rtl="0" algn="l">
              <a:lnSpc>
                <a:spcPct val="90000"/>
              </a:lnSpc>
              <a:spcBef>
                <a:spcPts val="360"/>
              </a:spcBef>
              <a:spcAft>
                <a:spcPts val="0"/>
              </a:spcAft>
              <a:buClr>
                <a:schemeClr val="dk1"/>
              </a:buClr>
              <a:buSzPts val="1800"/>
              <a:buNone/>
            </a:pPr>
            <a:r>
              <a:rPr b="1" lang="en-GB" sz="1800">
                <a:solidFill>
                  <a:srgbClr val="FF9900"/>
                </a:solidFill>
                <a:latin typeface="Arial"/>
                <a:ea typeface="Arial"/>
                <a:cs typeface="Arial"/>
                <a:sym typeface="Arial"/>
              </a:rPr>
              <a:t>Binary Executable File</a:t>
            </a:r>
            <a:endParaRPr sz="3200">
              <a:solidFill>
                <a:schemeClr val="dk1"/>
              </a:solidFill>
              <a:latin typeface="Arial"/>
              <a:ea typeface="Arial"/>
              <a:cs typeface="Arial"/>
              <a:sym typeface="Arial"/>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The binary executable file is generated by the linker. </a:t>
            </a:r>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The linker links the various object files to produce a binary file that can be directly executed. </a:t>
            </a:r>
            <a:endParaRPr/>
          </a:p>
          <a:p>
            <a:pPr indent="-342900" lvl="0" marL="342900" rtl="0" algn="just">
              <a:lnSpc>
                <a:spcPct val="90000"/>
              </a:lnSpc>
              <a:spcBef>
                <a:spcPts val="320"/>
              </a:spcBef>
              <a:spcAft>
                <a:spcPts val="0"/>
              </a:spcAft>
              <a:buClr>
                <a:schemeClr val="dk1"/>
              </a:buClr>
              <a:buSzPts val="950"/>
              <a:buFont typeface="Arial"/>
              <a:buChar char="●"/>
            </a:pPr>
            <a:r>
              <a:rPr lang="en-GB" sz="2000">
                <a:latin typeface="Times New Roman"/>
                <a:ea typeface="Times New Roman"/>
                <a:cs typeface="Times New Roman"/>
                <a:sym typeface="Times New Roman"/>
              </a:rPr>
              <a:t>On Windows operating system, the executable files have “.exe” extension. </a:t>
            </a:r>
            <a:endParaRPr sz="2000">
              <a:latin typeface="Times New Roman"/>
              <a:ea typeface="Times New Roman"/>
              <a:cs typeface="Times New Roman"/>
              <a:sym typeface="Times New Roman"/>
            </a:endParaRPr>
          </a:p>
          <a:p>
            <a:pPr indent="-222250" lvl="0" marL="342900" rtl="0" algn="l">
              <a:lnSpc>
                <a:spcPct val="90000"/>
              </a:lnSpc>
              <a:spcBef>
                <a:spcPts val="640"/>
              </a:spcBef>
              <a:spcAft>
                <a:spcPts val="0"/>
              </a:spcAft>
              <a:buClr>
                <a:schemeClr val="dk1"/>
              </a:buClr>
              <a:buSzPts val="1900"/>
              <a:buNone/>
            </a:pPr>
            <a:r>
              <a:t/>
            </a:r>
            <a:endParaRPr sz="3200">
              <a:solidFill>
                <a:schemeClr val="dk1"/>
              </a:solidFill>
              <a:latin typeface="Arial"/>
              <a:ea typeface="Arial"/>
              <a:cs typeface="Arial"/>
              <a:sym typeface="Arial"/>
            </a:endParaRPr>
          </a:p>
          <a:p>
            <a:pPr indent="-342900" lvl="0" marL="342900" rtl="0" algn="l">
              <a:lnSpc>
                <a:spcPct val="90000"/>
              </a:lnSpc>
              <a:spcBef>
                <a:spcPts val="360"/>
              </a:spcBef>
              <a:spcAft>
                <a:spcPts val="0"/>
              </a:spcAft>
              <a:buClr>
                <a:schemeClr val="dk1"/>
              </a:buClr>
              <a:buSzPts val="1600"/>
              <a:buNone/>
            </a:pPr>
            <a:r>
              <a:rPr lang="en-GB" sz="16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GB" sz="3200">
                <a:latin typeface="Arial"/>
                <a:ea typeface="Arial"/>
                <a:cs typeface="Arial"/>
                <a:sym typeface="Arial"/>
              </a:rPr>
              <a:t>Compiling and Executing C program</a:t>
            </a:r>
            <a:endParaRPr sz="3200">
              <a:latin typeface="Arial"/>
              <a:ea typeface="Arial"/>
              <a:cs typeface="Arial"/>
              <a:sym typeface="Arial"/>
            </a:endParaRPr>
          </a:p>
        </p:txBody>
      </p:sp>
      <p:pic>
        <p:nvPicPr>
          <p:cNvPr id="300" name="Google Shape;300;p21"/>
          <p:cNvPicPr preferRelativeResize="0"/>
          <p:nvPr/>
        </p:nvPicPr>
        <p:blipFill rotWithShape="1">
          <a:blip r:embed="rId3">
            <a:alphaModFix/>
          </a:blip>
          <a:srcRect b="0" l="0" r="0" t="0"/>
          <a:stretch/>
        </p:blipFill>
        <p:spPr>
          <a:xfrm>
            <a:off x="1850000" y="4104814"/>
            <a:ext cx="8324850" cy="2667000"/>
          </a:xfrm>
          <a:prstGeom prst="rect">
            <a:avLst/>
          </a:prstGeom>
          <a:noFill/>
          <a:ln>
            <a:noFill/>
          </a:ln>
        </p:spPr>
      </p:pic>
      <p:sp>
        <p:nvSpPr>
          <p:cNvPr id="301" name="Google Shape;301;p21"/>
          <p:cNvSpPr txBox="1"/>
          <p:nvPr>
            <p:ph idx="1" type="body"/>
          </p:nvPr>
        </p:nvSpPr>
        <p:spPr>
          <a:xfrm>
            <a:off x="671052" y="90139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Complier : Translates the Source file to Object files ( It checks for the error , if no error are present in the program, it will generate the object file.</a:t>
            </a:r>
            <a:endParaRPr/>
          </a:p>
          <a:p>
            <a:pPr indent="-228600" lvl="0" marL="228600" rtl="0" algn="l">
              <a:lnSpc>
                <a:spcPct val="90000"/>
              </a:lnSpc>
              <a:spcBef>
                <a:spcPts val="1000"/>
              </a:spcBef>
              <a:spcAft>
                <a:spcPts val="0"/>
              </a:spcAft>
              <a:buClr>
                <a:schemeClr val="dk1"/>
              </a:buClr>
              <a:buSzPts val="2800"/>
              <a:buChar char="•"/>
            </a:pPr>
            <a:r>
              <a:rPr lang="en-GB"/>
              <a:t>Linker : Library functions are not part of any c program, they are part of c software, so it is necessary to link them to the program and linker does this job and produces exe file.</a:t>
            </a:r>
            <a:endParaRPr/>
          </a:p>
          <a:p>
            <a:pPr indent="-228600" lvl="0" marL="228600" rtl="0" algn="just">
              <a:lnSpc>
                <a:spcPct val="90000"/>
              </a:lnSpc>
              <a:spcBef>
                <a:spcPts val="1000"/>
              </a:spcBef>
              <a:spcAft>
                <a:spcPts val="0"/>
              </a:spcAft>
              <a:buClr>
                <a:schemeClr val="dk1"/>
              </a:buClr>
              <a:buSzPts val="2800"/>
              <a:buChar char="•"/>
            </a:pPr>
            <a:r>
              <a:rPr lang="en-GB"/>
              <a:t>Loder :  Loads the exe file in the main memory and tells the CPU , starting point of the program where it is loaded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GB" sz="3200">
                <a:latin typeface="Arial"/>
                <a:ea typeface="Arial"/>
                <a:cs typeface="Arial"/>
                <a:sym typeface="Arial"/>
              </a:rPr>
              <a:t>Pre-Processing before compilation </a:t>
            </a:r>
            <a:endParaRPr sz="3200">
              <a:latin typeface="Arial"/>
              <a:ea typeface="Arial"/>
              <a:cs typeface="Arial"/>
              <a:sym typeface="Arial"/>
            </a:endParaRPr>
          </a:p>
        </p:txBody>
      </p:sp>
      <p:sp>
        <p:nvSpPr>
          <p:cNvPr id="307" name="Google Shape;307;p22"/>
          <p:cNvSpPr txBox="1"/>
          <p:nvPr>
            <p:ph idx="1" type="body"/>
          </p:nvPr>
        </p:nvSpPr>
        <p:spPr>
          <a:xfrm>
            <a:off x="671052" y="90139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GB"/>
              <a:t>There are two types of source files in c program , one is main.c and other is .h files.</a:t>
            </a:r>
            <a:endParaRPr/>
          </a:p>
          <a:p>
            <a:pPr indent="-228600" lvl="0" marL="228600" rtl="0" algn="just">
              <a:lnSpc>
                <a:spcPct val="90000"/>
              </a:lnSpc>
              <a:spcBef>
                <a:spcPts val="1000"/>
              </a:spcBef>
              <a:spcAft>
                <a:spcPts val="0"/>
              </a:spcAft>
              <a:buClr>
                <a:schemeClr val="dk1"/>
              </a:buClr>
              <a:buSzPts val="2800"/>
              <a:buChar char="•"/>
            </a:pPr>
            <a:r>
              <a:rPr lang="en-GB"/>
              <a:t>The compilation process happens in two steps.</a:t>
            </a:r>
            <a:endParaRPr/>
          </a:p>
          <a:p>
            <a:pPr indent="-228600" lvl="0" marL="228600" rtl="0" algn="just">
              <a:lnSpc>
                <a:spcPct val="90000"/>
              </a:lnSpc>
              <a:spcBef>
                <a:spcPts val="1000"/>
              </a:spcBef>
              <a:spcAft>
                <a:spcPts val="0"/>
              </a:spcAft>
              <a:buClr>
                <a:schemeClr val="dk1"/>
              </a:buClr>
              <a:buSzPts val="2800"/>
              <a:buChar char="•"/>
            </a:pPr>
            <a:r>
              <a:rPr lang="en-GB"/>
              <a:t>The C program, starting with # is not actually written in C but in the pre processor language.</a:t>
            </a:r>
            <a:endParaRPr/>
          </a:p>
          <a:p>
            <a:pPr indent="-228600" lvl="0" marL="228600" rtl="0" algn="just">
              <a:lnSpc>
                <a:spcPct val="90000"/>
              </a:lnSpc>
              <a:spcBef>
                <a:spcPts val="1000"/>
              </a:spcBef>
              <a:spcAft>
                <a:spcPts val="0"/>
              </a:spcAft>
              <a:buClr>
                <a:schemeClr val="dk1"/>
              </a:buClr>
              <a:buSzPts val="2800"/>
              <a:buChar char="•"/>
            </a:pPr>
            <a:r>
              <a:rPr lang="en-GB"/>
              <a:t>It will be given as input to the pre processor, which will generate clean source file, which will be given for compilation.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08" name="Google Shape;308;p22"/>
          <p:cNvPicPr preferRelativeResize="0"/>
          <p:nvPr/>
        </p:nvPicPr>
        <p:blipFill rotWithShape="1">
          <a:blip r:embed="rId3">
            <a:alphaModFix/>
          </a:blip>
          <a:srcRect b="0" l="0" r="0" t="0"/>
          <a:stretch/>
        </p:blipFill>
        <p:spPr>
          <a:xfrm>
            <a:off x="1642528" y="4004594"/>
            <a:ext cx="8906944" cy="27747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3"/>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GB" sz="3200">
                <a:latin typeface="Arial"/>
                <a:ea typeface="Arial"/>
                <a:cs typeface="Arial"/>
                <a:sym typeface="Arial"/>
              </a:rPr>
              <a:t>Using Comments in C Program </a:t>
            </a:r>
            <a:endParaRPr sz="3200">
              <a:latin typeface="Arial"/>
              <a:ea typeface="Arial"/>
              <a:cs typeface="Arial"/>
              <a:sym typeface="Arial"/>
            </a:endParaRPr>
          </a:p>
        </p:txBody>
      </p:sp>
      <p:sp>
        <p:nvSpPr>
          <p:cNvPr id="314" name="Google Shape;314;p23"/>
          <p:cNvSpPr txBox="1"/>
          <p:nvPr>
            <p:ph idx="1" type="body"/>
          </p:nvPr>
        </p:nvSpPr>
        <p:spPr>
          <a:xfrm>
            <a:off x="464573" y="1143000"/>
            <a:ext cx="1159960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GB">
                <a:latin typeface="Arial"/>
                <a:ea typeface="Arial"/>
                <a:cs typeface="Arial"/>
                <a:sym typeface="Arial"/>
              </a:rPr>
              <a:t>In programming, comments are </a:t>
            </a:r>
            <a:r>
              <a:rPr b="0" i="1" lang="en-GB" u="sng">
                <a:highlight>
                  <a:srgbClr val="FFFF00"/>
                </a:highlight>
                <a:latin typeface="Arial"/>
                <a:ea typeface="Arial"/>
                <a:cs typeface="Arial"/>
                <a:sym typeface="Arial"/>
              </a:rPr>
              <a:t>hints that a programmer can add to make their code easier to read and understand</a:t>
            </a:r>
            <a:r>
              <a:rPr b="0" i="0" lang="en-GB">
                <a:latin typeface="Arial"/>
                <a:ea typeface="Arial"/>
                <a:cs typeface="Arial"/>
                <a:sym typeface="Arial"/>
              </a:rPr>
              <a:t>. For example</a:t>
            </a:r>
            <a:endParaRPr/>
          </a:p>
        </p:txBody>
      </p:sp>
      <p:pic>
        <p:nvPicPr>
          <p:cNvPr id="315" name="Google Shape;315;p23"/>
          <p:cNvPicPr preferRelativeResize="0"/>
          <p:nvPr/>
        </p:nvPicPr>
        <p:blipFill rotWithShape="1">
          <a:blip r:embed="rId3">
            <a:alphaModFix/>
          </a:blip>
          <a:srcRect b="0" l="0" r="0" t="0"/>
          <a:stretch/>
        </p:blipFill>
        <p:spPr>
          <a:xfrm>
            <a:off x="3825096" y="2168013"/>
            <a:ext cx="4030878" cy="3208338"/>
          </a:xfrm>
          <a:prstGeom prst="rect">
            <a:avLst/>
          </a:prstGeom>
          <a:noFill/>
          <a:ln>
            <a:noFill/>
          </a:ln>
        </p:spPr>
      </p:pic>
      <p:sp>
        <p:nvSpPr>
          <p:cNvPr id="316" name="Google Shape;316;p23"/>
          <p:cNvSpPr txBox="1"/>
          <p:nvPr/>
        </p:nvSpPr>
        <p:spPr>
          <a:xfrm>
            <a:off x="464573" y="5502276"/>
            <a:ext cx="11247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Calibri"/>
                <a:ea typeface="Calibri"/>
                <a:cs typeface="Calibri"/>
                <a:sym typeface="Calibri"/>
              </a:rPr>
              <a:t>Here, // print Hello World to the screen is a comment in C programming. Comments are completely ignored by C compilers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GB" sz="3200">
                <a:latin typeface="Arial"/>
                <a:ea typeface="Arial"/>
                <a:cs typeface="Arial"/>
                <a:sym typeface="Arial"/>
              </a:rPr>
              <a:t>Types of Comments</a:t>
            </a:r>
            <a:br>
              <a:rPr lang="en-GB" sz="1800"/>
            </a:br>
            <a:endParaRPr sz="3200">
              <a:latin typeface="Arial"/>
              <a:ea typeface="Arial"/>
              <a:cs typeface="Arial"/>
              <a:sym typeface="Arial"/>
            </a:endParaRPr>
          </a:p>
        </p:txBody>
      </p:sp>
      <p:sp>
        <p:nvSpPr>
          <p:cNvPr id="322" name="Google Shape;322;p24"/>
          <p:cNvSpPr txBox="1"/>
          <p:nvPr>
            <p:ph idx="1" type="body"/>
          </p:nvPr>
        </p:nvSpPr>
        <p:spPr>
          <a:xfrm>
            <a:off x="690715" y="760769"/>
            <a:ext cx="1159960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There are two ways to add comments in C:</a:t>
            </a:r>
            <a:endParaRPr/>
          </a:p>
          <a:p>
            <a:pPr indent="-228600" lvl="0" marL="228600" rtl="0" algn="l">
              <a:lnSpc>
                <a:spcPct val="90000"/>
              </a:lnSpc>
              <a:spcBef>
                <a:spcPts val="1000"/>
              </a:spcBef>
              <a:spcAft>
                <a:spcPts val="0"/>
              </a:spcAft>
              <a:buClr>
                <a:schemeClr val="dk1"/>
              </a:buClr>
              <a:buSzPts val="2800"/>
              <a:buChar char="•"/>
            </a:pPr>
            <a:r>
              <a:rPr lang="en-GB"/>
              <a:t>1. // - Single Line Comment</a:t>
            </a:r>
            <a:endParaRPr/>
          </a:p>
          <a:p>
            <a:pPr indent="-228600" lvl="0" marL="228600" rtl="0" algn="l">
              <a:lnSpc>
                <a:spcPct val="90000"/>
              </a:lnSpc>
              <a:spcBef>
                <a:spcPts val="1000"/>
              </a:spcBef>
              <a:spcAft>
                <a:spcPts val="0"/>
              </a:spcAft>
              <a:buClr>
                <a:schemeClr val="dk1"/>
              </a:buClr>
              <a:buSzPts val="2800"/>
              <a:buChar char="•"/>
            </a:pPr>
            <a:r>
              <a:rPr lang="en-GB"/>
              <a:t>2. /*...*/ - Multi-line Comment</a:t>
            </a:r>
            <a:endParaRPr/>
          </a:p>
          <a:p>
            <a:pPr indent="-228600" lvl="0" marL="228600" rtl="0" algn="l">
              <a:lnSpc>
                <a:spcPct val="90000"/>
              </a:lnSpc>
              <a:spcBef>
                <a:spcPts val="1000"/>
              </a:spcBef>
              <a:spcAft>
                <a:spcPts val="0"/>
              </a:spcAft>
              <a:buClr>
                <a:schemeClr val="dk1"/>
              </a:buClr>
              <a:buSzPts val="2800"/>
              <a:buChar char="•"/>
            </a:pPr>
            <a:r>
              <a:rPr lang="en-GB"/>
              <a:t>1. In C, a single line comment starts with //. It starts and ends in the same line and there is no need to specify the end of the comment</a:t>
            </a:r>
            <a:endParaRPr/>
          </a:p>
          <a:p>
            <a:pPr indent="-228600" lvl="0" marL="228600" rtl="0" algn="l">
              <a:lnSpc>
                <a:spcPct val="90000"/>
              </a:lnSpc>
              <a:spcBef>
                <a:spcPts val="1000"/>
              </a:spcBef>
              <a:spcAft>
                <a:spcPts val="0"/>
              </a:spcAft>
              <a:buClr>
                <a:schemeClr val="dk1"/>
              </a:buClr>
              <a:buSzPts val="2800"/>
              <a:buChar char="•"/>
            </a:pPr>
            <a:r>
              <a:rPr lang="en-GB"/>
              <a:t> For example</a:t>
            </a:r>
            <a:endParaRPr/>
          </a:p>
        </p:txBody>
      </p:sp>
      <p:pic>
        <p:nvPicPr>
          <p:cNvPr id="323" name="Google Shape;323;p24"/>
          <p:cNvPicPr preferRelativeResize="0"/>
          <p:nvPr/>
        </p:nvPicPr>
        <p:blipFill rotWithShape="1">
          <a:blip r:embed="rId3">
            <a:alphaModFix/>
          </a:blip>
          <a:srcRect b="0" l="0" r="0" t="0"/>
          <a:stretch/>
        </p:blipFill>
        <p:spPr>
          <a:xfrm>
            <a:off x="3903408" y="3482965"/>
            <a:ext cx="4154128" cy="33750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GB" sz="3200">
                <a:latin typeface="Arial"/>
                <a:ea typeface="Arial"/>
                <a:cs typeface="Arial"/>
                <a:sym typeface="Arial"/>
              </a:rPr>
              <a:t>Types of Comments</a:t>
            </a:r>
            <a:br>
              <a:rPr lang="en-GB" sz="1800"/>
            </a:br>
            <a:endParaRPr sz="3200">
              <a:latin typeface="Arial"/>
              <a:ea typeface="Arial"/>
              <a:cs typeface="Arial"/>
              <a:sym typeface="Arial"/>
            </a:endParaRPr>
          </a:p>
        </p:txBody>
      </p:sp>
      <p:sp>
        <p:nvSpPr>
          <p:cNvPr id="329" name="Google Shape;329;p25"/>
          <p:cNvSpPr txBox="1"/>
          <p:nvPr>
            <p:ph idx="1" type="body"/>
          </p:nvPr>
        </p:nvSpPr>
        <p:spPr>
          <a:xfrm>
            <a:off x="690715" y="760769"/>
            <a:ext cx="1159960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2. /*...*/ - Multi-line Comment</a:t>
            </a:r>
            <a:endParaRPr/>
          </a:p>
          <a:p>
            <a:pPr indent="-228600" lvl="0" marL="228600" rtl="0" algn="l">
              <a:lnSpc>
                <a:spcPct val="90000"/>
              </a:lnSpc>
              <a:spcBef>
                <a:spcPts val="1000"/>
              </a:spcBef>
              <a:spcAft>
                <a:spcPts val="0"/>
              </a:spcAft>
              <a:buClr>
                <a:schemeClr val="dk1"/>
              </a:buClr>
              <a:buSzPts val="2800"/>
              <a:buChar char="•"/>
            </a:pPr>
            <a:r>
              <a:rPr lang="en-GB"/>
              <a:t>To write multi-line comments, we use the /*....*/ symbol. For example,</a:t>
            </a:r>
            <a:endParaRPr/>
          </a:p>
        </p:txBody>
      </p:sp>
      <p:pic>
        <p:nvPicPr>
          <p:cNvPr id="330" name="Google Shape;330;p25"/>
          <p:cNvPicPr preferRelativeResize="0"/>
          <p:nvPr/>
        </p:nvPicPr>
        <p:blipFill rotWithShape="1">
          <a:blip r:embed="rId3">
            <a:alphaModFix/>
          </a:blip>
          <a:srcRect b="0" l="0" r="0" t="0"/>
          <a:stretch/>
        </p:blipFill>
        <p:spPr>
          <a:xfrm>
            <a:off x="3168626" y="1903769"/>
            <a:ext cx="5119967" cy="46445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1800"/>
              <a:buFont typeface="Calibri"/>
              <a:buNone/>
            </a:pPr>
            <a:r>
              <a:rPr lang="en-GB" sz="1800"/>
              <a:t>Character Set in C</a:t>
            </a:r>
            <a:br>
              <a:rPr lang="en-GB" sz="1800"/>
            </a:br>
            <a:endParaRPr sz="3200">
              <a:latin typeface="Arial"/>
              <a:ea typeface="Arial"/>
              <a:cs typeface="Arial"/>
              <a:sym typeface="Arial"/>
            </a:endParaRPr>
          </a:p>
        </p:txBody>
      </p:sp>
      <p:sp>
        <p:nvSpPr>
          <p:cNvPr id="336" name="Google Shape;336;p26"/>
          <p:cNvSpPr txBox="1"/>
          <p:nvPr>
            <p:ph idx="1" type="body"/>
          </p:nvPr>
        </p:nvSpPr>
        <p:spPr>
          <a:xfrm>
            <a:off x="438763" y="809931"/>
            <a:ext cx="1159960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444444"/>
              </a:buClr>
              <a:buSzPts val="2800"/>
              <a:buChar char="•"/>
            </a:pPr>
            <a:r>
              <a:rPr b="0" i="0" lang="en-GB">
                <a:solidFill>
                  <a:srgbClr val="444444"/>
                </a:solidFill>
                <a:latin typeface="Poppins"/>
                <a:ea typeface="Poppins"/>
                <a:cs typeface="Poppins"/>
                <a:sym typeface="Poppins"/>
              </a:rPr>
              <a:t>character set refers to a set of all the valid characters that we can use in the source program for forming words, expressions, and numbers</a:t>
            </a:r>
            <a:endParaRPr/>
          </a:p>
        </p:txBody>
      </p:sp>
      <p:pic>
        <p:nvPicPr>
          <p:cNvPr id="337" name="Google Shape;337;p26"/>
          <p:cNvPicPr preferRelativeResize="0"/>
          <p:nvPr/>
        </p:nvPicPr>
        <p:blipFill rotWithShape="1">
          <a:blip r:embed="rId3">
            <a:alphaModFix/>
          </a:blip>
          <a:srcRect b="0" l="0" r="0" t="0"/>
          <a:stretch/>
        </p:blipFill>
        <p:spPr>
          <a:xfrm>
            <a:off x="2222090" y="2573223"/>
            <a:ext cx="7300593" cy="29110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7"/>
          <p:cNvSpPr/>
          <p:nvPr/>
        </p:nvSpPr>
        <p:spPr>
          <a:xfrm flipH="1" rot="10800000">
            <a:off x="2" y="0"/>
            <a:ext cx="12191998" cy="1575955"/>
          </a:xfrm>
          <a:prstGeom prst="rect">
            <a:avLst/>
          </a:prstGeom>
          <a:gradFill>
            <a:gsLst>
              <a:gs pos="0">
                <a:srgbClr val="000000">
                  <a:alpha val="95686"/>
                </a:srgbClr>
              </a:gs>
              <a:gs pos="100000">
                <a:srgbClr val="2F5496"/>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7"/>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7"/>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7"/>
          <p:cNvSpPr txBox="1"/>
          <p:nvPr>
            <p:ph type="title"/>
          </p:nvPr>
        </p:nvSpPr>
        <p:spPr>
          <a:xfrm>
            <a:off x="699713" y="248038"/>
            <a:ext cx="7063721"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700"/>
              <a:buFont typeface="Calibri"/>
              <a:buNone/>
            </a:pPr>
            <a:r>
              <a:rPr lang="en-GB" sz="3700">
                <a:solidFill>
                  <a:srgbClr val="FFFFFF"/>
                </a:solidFill>
                <a:latin typeface="Calibri"/>
                <a:ea typeface="Calibri"/>
                <a:cs typeface="Calibri"/>
                <a:sym typeface="Calibri"/>
              </a:rPr>
              <a:t>White Space -  Character Set in C</a:t>
            </a:r>
            <a:br>
              <a:rPr lang="en-GB" sz="3700">
                <a:solidFill>
                  <a:srgbClr val="FFFFFF"/>
                </a:solidFill>
                <a:latin typeface="Calibri"/>
                <a:ea typeface="Calibri"/>
                <a:cs typeface="Calibri"/>
                <a:sym typeface="Calibri"/>
              </a:rPr>
            </a:br>
            <a:endParaRPr sz="3700">
              <a:solidFill>
                <a:srgbClr val="FFFFFF"/>
              </a:solidFill>
              <a:latin typeface="Calibri"/>
              <a:ea typeface="Calibri"/>
              <a:cs typeface="Calibri"/>
              <a:sym typeface="Calibri"/>
            </a:endParaRPr>
          </a:p>
        </p:txBody>
      </p:sp>
      <p:sp>
        <p:nvSpPr>
          <p:cNvPr id="347" name="Google Shape;347;p27"/>
          <p:cNvSpPr txBox="1"/>
          <p:nvPr>
            <p:ph idx="1" type="body"/>
          </p:nvPr>
        </p:nvSpPr>
        <p:spPr>
          <a:xfrm>
            <a:off x="8572499" y="390832"/>
            <a:ext cx="3233585" cy="873612"/>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just">
              <a:lnSpc>
                <a:spcPct val="90000"/>
              </a:lnSpc>
              <a:spcBef>
                <a:spcPts val="0"/>
              </a:spcBef>
              <a:spcAft>
                <a:spcPts val="0"/>
              </a:spcAft>
              <a:buClr>
                <a:srgbClr val="FFFFFF"/>
              </a:buClr>
              <a:buSzPct val="100000"/>
              <a:buNone/>
            </a:pPr>
            <a:r>
              <a:rPr b="1" lang="en-GB" sz="2400">
                <a:solidFill>
                  <a:srgbClr val="FFFFFF"/>
                </a:solidFill>
                <a:latin typeface="Calibri"/>
                <a:ea typeface="Calibri"/>
                <a:cs typeface="Calibri"/>
                <a:sym typeface="Calibri"/>
              </a:rPr>
              <a:t>These characters are used to print the blank space on the screen </a:t>
            </a:r>
            <a:endParaRPr/>
          </a:p>
        </p:txBody>
      </p:sp>
      <p:pic>
        <p:nvPicPr>
          <p:cNvPr id="348" name="Google Shape;348;p27"/>
          <p:cNvPicPr preferRelativeResize="0"/>
          <p:nvPr/>
        </p:nvPicPr>
        <p:blipFill rotWithShape="1">
          <a:blip r:embed="rId3">
            <a:alphaModFix/>
          </a:blip>
          <a:srcRect b="0" l="0" r="0" t="0"/>
          <a:stretch/>
        </p:blipFill>
        <p:spPr>
          <a:xfrm>
            <a:off x="432223" y="1965142"/>
            <a:ext cx="11327549" cy="38230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type="title"/>
          </p:nvPr>
        </p:nvSpPr>
        <p:spPr>
          <a:xfrm>
            <a:off x="2123767"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1800"/>
              <a:buFont typeface="Calibri"/>
              <a:buNone/>
            </a:pPr>
            <a:r>
              <a:rPr lang="en-GB" sz="1800"/>
              <a:t>Escape Sequence in C</a:t>
            </a:r>
            <a:br>
              <a:rPr lang="en-GB" sz="1800"/>
            </a:br>
            <a:endParaRPr sz="3200">
              <a:latin typeface="Arial"/>
              <a:ea typeface="Arial"/>
              <a:cs typeface="Arial"/>
              <a:sym typeface="Arial"/>
            </a:endParaRPr>
          </a:p>
        </p:txBody>
      </p:sp>
      <p:sp>
        <p:nvSpPr>
          <p:cNvPr id="354" name="Google Shape;354;p28"/>
          <p:cNvSpPr txBox="1"/>
          <p:nvPr>
            <p:ph idx="1" type="body"/>
          </p:nvPr>
        </p:nvSpPr>
        <p:spPr>
          <a:xfrm>
            <a:off x="438763" y="809931"/>
            <a:ext cx="1159960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An escape sequence in C language is a sequence of characters that doesn't represent itself when used inside string literal or character</a:t>
            </a:r>
            <a:endParaRPr/>
          </a:p>
        </p:txBody>
      </p:sp>
      <p:pic>
        <p:nvPicPr>
          <p:cNvPr id="355" name="Google Shape;355;p28"/>
          <p:cNvPicPr preferRelativeResize="0"/>
          <p:nvPr/>
        </p:nvPicPr>
        <p:blipFill rotWithShape="1">
          <a:blip r:embed="rId3">
            <a:alphaModFix/>
          </a:blip>
          <a:srcRect b="0" l="0" r="0" t="0"/>
          <a:stretch/>
        </p:blipFill>
        <p:spPr>
          <a:xfrm>
            <a:off x="789214" y="1696730"/>
            <a:ext cx="10613571" cy="48748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9"/>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2" name="Google Shape;362;p29"/>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3" name="Google Shape;363;p29"/>
          <p:cNvSpPr txBox="1"/>
          <p:nvPr>
            <p:ph type="title"/>
          </p:nvPr>
        </p:nvSpPr>
        <p:spPr>
          <a:xfrm>
            <a:off x="341029" y="120015"/>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2800"/>
              <a:buFont typeface="Arial"/>
              <a:buNone/>
            </a:pPr>
            <a:r>
              <a:rPr lang="en-GB" sz="2800">
                <a:latin typeface="Arial"/>
                <a:ea typeface="Arial"/>
                <a:cs typeface="Arial"/>
                <a:sym typeface="Arial"/>
              </a:rPr>
              <a:t>C –Tokens </a:t>
            </a:r>
            <a:endParaRPr/>
          </a:p>
        </p:txBody>
      </p:sp>
      <p:sp>
        <p:nvSpPr>
          <p:cNvPr id="364" name="Google Shape;364;p29"/>
          <p:cNvSpPr/>
          <p:nvPr/>
        </p:nvSpPr>
        <p:spPr>
          <a:xfrm>
            <a:off x="0" y="1426546"/>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5" name="Google Shape;365;p29"/>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6" name="Google Shape;366;p29"/>
          <p:cNvSpPr txBox="1"/>
          <p:nvPr>
            <p:ph idx="1" type="body"/>
          </p:nvPr>
        </p:nvSpPr>
        <p:spPr>
          <a:xfrm>
            <a:off x="152815" y="1426546"/>
            <a:ext cx="3438906" cy="3207258"/>
          </a:xfrm>
          <a:prstGeom prst="rect">
            <a:avLst/>
          </a:prstGeom>
          <a:noFill/>
          <a:ln>
            <a:noFill/>
          </a:ln>
        </p:spPr>
        <p:txBody>
          <a:bodyPr anchorCtr="0" anchor="t" bIns="45700" lIns="91425" spcFirstLastPara="1" rIns="91425" wrap="square" tIns="45700">
            <a:normAutofit fontScale="85000" lnSpcReduction="10000"/>
          </a:bodyPr>
          <a:lstStyle/>
          <a:p>
            <a:pPr indent="-514350" lvl="0" marL="514350" rtl="0" algn="just">
              <a:lnSpc>
                <a:spcPct val="90000"/>
              </a:lnSpc>
              <a:spcBef>
                <a:spcPts val="0"/>
              </a:spcBef>
              <a:spcAft>
                <a:spcPts val="0"/>
              </a:spcAft>
              <a:buClr>
                <a:schemeClr val="dk1"/>
              </a:buClr>
              <a:buSzPct val="100000"/>
              <a:buChar char="•"/>
            </a:pPr>
            <a:r>
              <a:rPr lang="en-GB" sz="2400"/>
              <a:t>The words formed from the character set are building blocks of C and are sometimes known as tokens. These tokens represent the individual entity of language.</a:t>
            </a:r>
            <a:endParaRPr/>
          </a:p>
          <a:p>
            <a:pPr indent="-384810" lvl="0" marL="514350" rtl="0" algn="just">
              <a:lnSpc>
                <a:spcPct val="90000"/>
              </a:lnSpc>
              <a:spcBef>
                <a:spcPts val="1000"/>
              </a:spcBef>
              <a:spcAft>
                <a:spcPts val="0"/>
              </a:spcAft>
              <a:buClr>
                <a:schemeClr val="dk1"/>
              </a:buClr>
              <a:buSzPct val="100000"/>
              <a:buNone/>
            </a:pPr>
            <a:r>
              <a:t/>
            </a:r>
            <a:endParaRPr sz="2400"/>
          </a:p>
          <a:p>
            <a:pPr indent="0" lvl="0" marL="0" rtl="0" algn="just">
              <a:lnSpc>
                <a:spcPct val="90000"/>
              </a:lnSpc>
              <a:spcBef>
                <a:spcPts val="1000"/>
              </a:spcBef>
              <a:spcAft>
                <a:spcPts val="0"/>
              </a:spcAft>
              <a:buClr>
                <a:schemeClr val="dk1"/>
              </a:buClr>
              <a:buSzPct val="100000"/>
              <a:buNone/>
            </a:pPr>
            <a:r>
              <a:t/>
            </a:r>
            <a:endParaRPr sz="2400"/>
          </a:p>
          <a:p>
            <a:pPr indent="-514350" lvl="0" marL="514350" rtl="0" algn="l">
              <a:lnSpc>
                <a:spcPct val="90000"/>
              </a:lnSpc>
              <a:spcBef>
                <a:spcPts val="1000"/>
              </a:spcBef>
              <a:spcAft>
                <a:spcPts val="0"/>
              </a:spcAft>
              <a:buClr>
                <a:schemeClr val="dk1"/>
              </a:buClr>
              <a:buSzPct val="100000"/>
              <a:buChar char="•"/>
            </a:pPr>
            <a:r>
              <a:rPr lang="en-GB" sz="2400"/>
              <a:t>There are Six Types of Tokens used in C language</a:t>
            </a:r>
            <a:endParaRPr/>
          </a:p>
        </p:txBody>
      </p:sp>
      <p:pic>
        <p:nvPicPr>
          <p:cNvPr id="367" name="Google Shape;367;p29"/>
          <p:cNvPicPr preferRelativeResize="0"/>
          <p:nvPr/>
        </p:nvPicPr>
        <p:blipFill rotWithShape="1">
          <a:blip r:embed="rId3">
            <a:alphaModFix/>
          </a:blip>
          <a:srcRect b="0" l="0" r="0" t="0"/>
          <a:stretch/>
        </p:blipFill>
        <p:spPr>
          <a:xfrm>
            <a:off x="4698750" y="761546"/>
            <a:ext cx="6922008" cy="39130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t>
            </a:r>
            <a:endParaRPr/>
          </a:p>
        </p:txBody>
      </p:sp>
      <p:pic>
        <p:nvPicPr>
          <p:cNvPr id="101" name="Google Shape;101;p3"/>
          <p:cNvPicPr preferRelativeResize="0"/>
          <p:nvPr>
            <p:ph idx="1" type="body"/>
          </p:nvPr>
        </p:nvPicPr>
        <p:blipFill rotWithShape="1">
          <a:blip r:embed="rId3">
            <a:alphaModFix/>
          </a:blip>
          <a:srcRect b="0" l="0" r="0" t="0"/>
          <a:stretch/>
        </p:blipFill>
        <p:spPr>
          <a:xfrm>
            <a:off x="2163097" y="1838675"/>
            <a:ext cx="7660335" cy="4654199"/>
          </a:xfrm>
          <a:prstGeom prst="rect">
            <a:avLst/>
          </a:prstGeom>
          <a:noFill/>
          <a:ln>
            <a:noFill/>
          </a:ln>
        </p:spPr>
      </p:pic>
      <p:pic>
        <p:nvPicPr>
          <p:cNvPr id="102" name="Google Shape;102;p3"/>
          <p:cNvPicPr preferRelativeResize="0"/>
          <p:nvPr/>
        </p:nvPicPr>
        <p:blipFill rotWithShape="1">
          <a:blip r:embed="rId4">
            <a:alphaModFix/>
          </a:blip>
          <a:srcRect b="0" l="0" r="0" t="0"/>
          <a:stretch/>
        </p:blipFill>
        <p:spPr>
          <a:xfrm>
            <a:off x="913855" y="304126"/>
            <a:ext cx="4782311" cy="573328"/>
          </a:xfrm>
          <a:prstGeom prst="rect">
            <a:avLst/>
          </a:prstGeom>
          <a:noFill/>
          <a:ln>
            <a:noFill/>
          </a:ln>
        </p:spPr>
      </p:pic>
      <p:grpSp>
        <p:nvGrpSpPr>
          <p:cNvPr id="103" name="Google Shape;103;p3"/>
          <p:cNvGrpSpPr/>
          <p:nvPr/>
        </p:nvGrpSpPr>
        <p:grpSpPr>
          <a:xfrm>
            <a:off x="1262994" y="1225868"/>
            <a:ext cx="9076056" cy="464820"/>
            <a:chOff x="1158239" y="965961"/>
            <a:chExt cx="9076056" cy="464820"/>
          </a:xfrm>
        </p:grpSpPr>
        <p:pic>
          <p:nvPicPr>
            <p:cNvPr id="104" name="Google Shape;104;p3"/>
            <p:cNvPicPr preferRelativeResize="0"/>
            <p:nvPr/>
          </p:nvPicPr>
          <p:blipFill rotWithShape="1">
            <a:blip r:embed="rId5">
              <a:alphaModFix/>
            </a:blip>
            <a:srcRect b="0" l="0" r="0" t="0"/>
            <a:stretch/>
          </p:blipFill>
          <p:spPr>
            <a:xfrm>
              <a:off x="1158239" y="965961"/>
              <a:ext cx="485241" cy="464820"/>
            </a:xfrm>
            <a:prstGeom prst="rect">
              <a:avLst/>
            </a:prstGeom>
            <a:noFill/>
            <a:ln>
              <a:noFill/>
            </a:ln>
          </p:spPr>
        </p:pic>
        <p:pic>
          <p:nvPicPr>
            <p:cNvPr id="105" name="Google Shape;105;p3"/>
            <p:cNvPicPr preferRelativeResize="0"/>
            <p:nvPr/>
          </p:nvPicPr>
          <p:blipFill rotWithShape="1">
            <a:blip r:embed="rId6">
              <a:alphaModFix/>
            </a:blip>
            <a:srcRect b="0" l="0" r="0" t="0"/>
            <a:stretch/>
          </p:blipFill>
          <p:spPr>
            <a:xfrm>
              <a:off x="1509013" y="965961"/>
              <a:ext cx="2059939" cy="464820"/>
            </a:xfrm>
            <a:prstGeom prst="rect">
              <a:avLst/>
            </a:prstGeom>
            <a:noFill/>
            <a:ln>
              <a:noFill/>
            </a:ln>
          </p:spPr>
        </p:pic>
        <p:pic>
          <p:nvPicPr>
            <p:cNvPr id="106" name="Google Shape;106;p3"/>
            <p:cNvPicPr preferRelativeResize="0"/>
            <p:nvPr/>
          </p:nvPicPr>
          <p:blipFill rotWithShape="1">
            <a:blip r:embed="rId7">
              <a:alphaModFix/>
            </a:blip>
            <a:srcRect b="0" l="0" r="0" t="0"/>
            <a:stretch/>
          </p:blipFill>
          <p:spPr>
            <a:xfrm>
              <a:off x="3505454" y="965961"/>
              <a:ext cx="1497076" cy="464820"/>
            </a:xfrm>
            <a:prstGeom prst="rect">
              <a:avLst/>
            </a:prstGeom>
            <a:noFill/>
            <a:ln>
              <a:noFill/>
            </a:ln>
          </p:spPr>
        </p:pic>
        <p:pic>
          <p:nvPicPr>
            <p:cNvPr id="107" name="Google Shape;107;p3"/>
            <p:cNvPicPr preferRelativeResize="0"/>
            <p:nvPr/>
          </p:nvPicPr>
          <p:blipFill rotWithShape="1">
            <a:blip r:embed="rId8">
              <a:alphaModFix/>
            </a:blip>
            <a:srcRect b="0" l="0" r="0" t="0"/>
            <a:stretch/>
          </p:blipFill>
          <p:spPr>
            <a:xfrm>
              <a:off x="4942967" y="965961"/>
              <a:ext cx="649224" cy="464820"/>
            </a:xfrm>
            <a:prstGeom prst="rect">
              <a:avLst/>
            </a:prstGeom>
            <a:noFill/>
            <a:ln>
              <a:noFill/>
            </a:ln>
          </p:spPr>
        </p:pic>
        <p:pic>
          <p:nvPicPr>
            <p:cNvPr id="108" name="Google Shape;108;p3"/>
            <p:cNvPicPr preferRelativeResize="0"/>
            <p:nvPr/>
          </p:nvPicPr>
          <p:blipFill rotWithShape="1">
            <a:blip r:embed="rId9">
              <a:alphaModFix/>
            </a:blip>
            <a:srcRect b="0" l="0" r="0" t="0"/>
            <a:stretch/>
          </p:blipFill>
          <p:spPr>
            <a:xfrm>
              <a:off x="5538850" y="965961"/>
              <a:ext cx="2309114" cy="464820"/>
            </a:xfrm>
            <a:prstGeom prst="rect">
              <a:avLst/>
            </a:prstGeom>
            <a:noFill/>
            <a:ln>
              <a:noFill/>
            </a:ln>
          </p:spPr>
        </p:pic>
        <p:pic>
          <p:nvPicPr>
            <p:cNvPr id="109" name="Google Shape;109;p3"/>
            <p:cNvPicPr preferRelativeResize="0"/>
            <p:nvPr/>
          </p:nvPicPr>
          <p:blipFill rotWithShape="1">
            <a:blip r:embed="rId10">
              <a:alphaModFix/>
            </a:blip>
            <a:srcRect b="0" l="0" r="0" t="0"/>
            <a:stretch/>
          </p:blipFill>
          <p:spPr>
            <a:xfrm>
              <a:off x="7806817" y="965961"/>
              <a:ext cx="2427478" cy="46482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1074174"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375B0"/>
              </a:buClr>
              <a:buSzPts val="4400"/>
              <a:buFont typeface="Nunito Sans"/>
              <a:buNone/>
            </a:pPr>
            <a:r>
              <a:rPr b="1" i="0" lang="en-GB">
                <a:solidFill>
                  <a:srgbClr val="1375B0"/>
                </a:solidFill>
                <a:latin typeface="Nunito Sans"/>
                <a:ea typeface="Nunito Sans"/>
                <a:cs typeface="Nunito Sans"/>
                <a:sym typeface="Nunito Sans"/>
              </a:rPr>
              <a:t>Identifier</a:t>
            </a:r>
            <a:br>
              <a:rPr b="1" i="0" lang="en-GB">
                <a:solidFill>
                  <a:srgbClr val="1375B0"/>
                </a:solidFill>
                <a:latin typeface="Nunito Sans"/>
                <a:ea typeface="Nunito Sans"/>
                <a:cs typeface="Nunito Sans"/>
                <a:sym typeface="Nunito Sans"/>
              </a:rPr>
            </a:br>
            <a:endParaRPr/>
          </a:p>
        </p:txBody>
      </p:sp>
      <p:sp>
        <p:nvSpPr>
          <p:cNvPr id="373" name="Google Shape;373;p30"/>
          <p:cNvSpPr txBox="1"/>
          <p:nvPr>
            <p:ph idx="1" type="body"/>
          </p:nvPr>
        </p:nvSpPr>
        <p:spPr>
          <a:xfrm>
            <a:off x="405580" y="68103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0" i="0" lang="en-GB">
                <a:solidFill>
                  <a:srgbClr val="273239"/>
                </a:solidFill>
                <a:latin typeface="Arial"/>
                <a:ea typeface="Arial"/>
                <a:cs typeface="Arial"/>
                <a:sym typeface="Arial"/>
              </a:rPr>
              <a:t>Identifier in C language is used for naming functions, variables, structures, unions, arrays, etc. </a:t>
            </a:r>
            <a:endParaRPr/>
          </a:p>
          <a:p>
            <a:pPr indent="0" lvl="0" marL="0" rtl="0" algn="l">
              <a:lnSpc>
                <a:spcPct val="90000"/>
              </a:lnSpc>
              <a:spcBef>
                <a:spcPts val="1000"/>
              </a:spcBef>
              <a:spcAft>
                <a:spcPts val="0"/>
              </a:spcAft>
              <a:buClr>
                <a:schemeClr val="dk1"/>
              </a:buClr>
              <a:buSzPts val="2800"/>
              <a:buNone/>
            </a:pPr>
            <a:r>
              <a:t/>
            </a:r>
            <a:endParaRPr b="0" i="0">
              <a:solidFill>
                <a:srgbClr val="273239"/>
              </a:solidFill>
              <a:latin typeface="Arial"/>
              <a:ea typeface="Arial"/>
              <a:cs typeface="Arial"/>
              <a:sym typeface="Arial"/>
            </a:endParaRPr>
          </a:p>
          <a:p>
            <a:pPr indent="-228600" lvl="0" marL="228600" rtl="0" algn="l">
              <a:lnSpc>
                <a:spcPct val="90000"/>
              </a:lnSpc>
              <a:spcBef>
                <a:spcPts val="1000"/>
              </a:spcBef>
              <a:spcAft>
                <a:spcPts val="0"/>
              </a:spcAft>
              <a:buClr>
                <a:srgbClr val="273239"/>
              </a:buClr>
              <a:buSzPts val="2800"/>
              <a:buChar char="•"/>
            </a:pPr>
            <a:r>
              <a:rPr b="0" i="0" lang="en-GB">
                <a:solidFill>
                  <a:srgbClr val="273239"/>
                </a:solidFill>
                <a:latin typeface="Arial"/>
                <a:ea typeface="Arial"/>
                <a:cs typeface="Arial"/>
                <a:sym typeface="Arial"/>
              </a:rPr>
              <a:t>The identifier is user-defined words. These identifiers can be composed of uppercase, lowercase letters, digits, underscore. Identifiers never used for keywords. </a:t>
            </a:r>
            <a:endParaRPr/>
          </a:p>
          <a:p>
            <a:pPr indent="-50800" lvl="0" marL="228600" rtl="0" algn="l">
              <a:lnSpc>
                <a:spcPct val="90000"/>
              </a:lnSpc>
              <a:spcBef>
                <a:spcPts val="1000"/>
              </a:spcBef>
              <a:spcAft>
                <a:spcPts val="0"/>
              </a:spcAft>
              <a:buClr>
                <a:schemeClr val="dk1"/>
              </a:buClr>
              <a:buSzPts val="2800"/>
              <a:buNone/>
            </a:pPr>
            <a:r>
              <a:t/>
            </a:r>
            <a:endParaRPr>
              <a:solidFill>
                <a:srgbClr val="27323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1"/>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0" name="Google Shape;380;p31"/>
          <p:cNvSpPr txBox="1"/>
          <p:nvPr>
            <p:ph type="title"/>
          </p:nvPr>
        </p:nvSpPr>
        <p:spPr>
          <a:xfrm>
            <a:off x="3885292" y="-22157"/>
            <a:ext cx="54588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Font typeface="Arial"/>
              <a:buNone/>
            </a:pPr>
            <a:br>
              <a:rPr b="0" i="0" lang="en-GB" sz="2100">
                <a:latin typeface="Arial"/>
                <a:ea typeface="Arial"/>
                <a:cs typeface="Arial"/>
                <a:sym typeface="Arial"/>
              </a:rPr>
            </a:br>
            <a:r>
              <a:rPr b="0" i="0" lang="en-GB" sz="2100">
                <a:latin typeface="Arial"/>
                <a:ea typeface="Arial"/>
                <a:cs typeface="Arial"/>
                <a:sym typeface="Arial"/>
              </a:rPr>
              <a:t>Rules to construct Identifiers</a:t>
            </a:r>
            <a:br>
              <a:rPr lang="en-GB" sz="2100"/>
            </a:br>
            <a:br>
              <a:rPr b="1" i="0" lang="en-GB" sz="2100">
                <a:latin typeface="Nunito Sans"/>
                <a:ea typeface="Nunito Sans"/>
                <a:cs typeface="Nunito Sans"/>
                <a:sym typeface="Nunito Sans"/>
              </a:rPr>
            </a:br>
            <a:endParaRPr sz="2100"/>
          </a:p>
        </p:txBody>
      </p:sp>
      <p:sp>
        <p:nvSpPr>
          <p:cNvPr id="381" name="Google Shape;381;p31"/>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2" name="Google Shape;382;p31"/>
          <p:cNvPicPr preferRelativeResize="0"/>
          <p:nvPr/>
        </p:nvPicPr>
        <p:blipFill rotWithShape="1">
          <a:blip r:embed="rId3">
            <a:alphaModFix/>
          </a:blip>
          <a:srcRect b="0" l="0" r="0" t="0"/>
          <a:stretch/>
        </p:blipFill>
        <p:spPr>
          <a:xfrm>
            <a:off x="788632" y="2315226"/>
            <a:ext cx="4777381" cy="2158751"/>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383" name="Google Shape;383;p31"/>
          <p:cNvSpPr txBox="1"/>
          <p:nvPr>
            <p:ph idx="1" type="body"/>
          </p:nvPr>
        </p:nvSpPr>
        <p:spPr>
          <a:xfrm>
            <a:off x="5894962" y="1052052"/>
            <a:ext cx="5458838" cy="5124911"/>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Font typeface="Arial"/>
              <a:buChar char="•"/>
            </a:pPr>
            <a:r>
              <a:rPr b="0" i="0" lang="en-GB">
                <a:latin typeface="Nunito Sans"/>
                <a:ea typeface="Nunito Sans"/>
                <a:cs typeface="Nunito Sans"/>
                <a:sym typeface="Nunito Sans"/>
              </a:rPr>
              <a:t>The first character should be either alphabet or underscore and then followed by any character, digit, no two successive underscore.</a:t>
            </a:r>
            <a:endParaRPr/>
          </a:p>
          <a:p>
            <a:pPr indent="-228600" lvl="0" marL="228600" rtl="0" algn="l">
              <a:lnSpc>
                <a:spcPct val="90000"/>
              </a:lnSpc>
              <a:spcBef>
                <a:spcPts val="1000"/>
              </a:spcBef>
              <a:spcAft>
                <a:spcPts val="0"/>
              </a:spcAft>
              <a:buClr>
                <a:schemeClr val="dk1"/>
              </a:buClr>
              <a:buSzPct val="100000"/>
              <a:buFont typeface="Arial"/>
              <a:buChar char="•"/>
            </a:pPr>
            <a:r>
              <a:rPr b="0" i="0" lang="en-GB">
                <a:latin typeface="Nunito Sans"/>
                <a:ea typeface="Nunito Sans"/>
                <a:cs typeface="Nunito Sans"/>
                <a:sym typeface="Nunito Sans"/>
              </a:rPr>
              <a:t>Identifiers are case sensitive as there is </a:t>
            </a:r>
            <a:r>
              <a:rPr b="1" i="0" lang="en-GB">
                <a:latin typeface="Nunito Sans"/>
                <a:ea typeface="Nunito Sans"/>
                <a:cs typeface="Nunito Sans"/>
                <a:sym typeface="Nunito Sans"/>
              </a:rPr>
              <a:t>A</a:t>
            </a:r>
            <a:r>
              <a:rPr b="0" i="0" lang="en-GB">
                <a:latin typeface="Nunito Sans"/>
                <a:ea typeface="Nunito Sans"/>
                <a:cs typeface="Nunito Sans"/>
                <a:sym typeface="Nunito Sans"/>
              </a:rPr>
              <a:t> and </a:t>
            </a:r>
            <a:r>
              <a:rPr b="1" i="0" lang="en-GB">
                <a:latin typeface="Nunito Sans"/>
                <a:ea typeface="Nunito Sans"/>
                <a:cs typeface="Nunito Sans"/>
                <a:sym typeface="Nunito Sans"/>
              </a:rPr>
              <a:t>a</a:t>
            </a:r>
            <a:r>
              <a:rPr b="0" i="0" lang="en-GB">
                <a:latin typeface="Nunito Sans"/>
                <a:ea typeface="Nunito Sans"/>
                <a:cs typeface="Nunito Sans"/>
                <a:sym typeface="Nunito Sans"/>
              </a:rPr>
              <a:t> treated as different.</a:t>
            </a:r>
            <a:endParaRPr/>
          </a:p>
          <a:p>
            <a:pPr indent="-228600" lvl="0" marL="228600" rtl="0" algn="l">
              <a:lnSpc>
                <a:spcPct val="90000"/>
              </a:lnSpc>
              <a:spcBef>
                <a:spcPts val="1000"/>
              </a:spcBef>
              <a:spcAft>
                <a:spcPts val="0"/>
              </a:spcAft>
              <a:buClr>
                <a:schemeClr val="dk1"/>
              </a:buClr>
              <a:buSzPct val="100000"/>
              <a:buFont typeface="Arial"/>
              <a:buChar char="•"/>
            </a:pPr>
            <a:r>
              <a:rPr b="0" i="0" lang="en-GB">
                <a:latin typeface="Nunito Sans"/>
                <a:ea typeface="Nunito Sans"/>
                <a:cs typeface="Nunito Sans"/>
                <a:sym typeface="Nunito Sans"/>
              </a:rPr>
              <a:t>Commas and blank space are not allowed</a:t>
            </a:r>
            <a:endParaRPr/>
          </a:p>
          <a:p>
            <a:pPr indent="-228600" lvl="0" marL="228600" rtl="0" algn="l">
              <a:lnSpc>
                <a:spcPct val="90000"/>
              </a:lnSpc>
              <a:spcBef>
                <a:spcPts val="1000"/>
              </a:spcBef>
              <a:spcAft>
                <a:spcPts val="0"/>
              </a:spcAft>
              <a:buClr>
                <a:schemeClr val="dk1"/>
              </a:buClr>
              <a:buSzPct val="100000"/>
              <a:buFont typeface="Arial"/>
              <a:buChar char="•"/>
            </a:pPr>
            <a:r>
              <a:rPr b="0" i="0" lang="en-GB">
                <a:latin typeface="Nunito Sans"/>
                <a:ea typeface="Nunito Sans"/>
                <a:cs typeface="Nunito Sans"/>
                <a:sym typeface="Nunito Sans"/>
              </a:rPr>
              <a:t>Keywords can’t be used for identifiers.</a:t>
            </a:r>
            <a:endParaRPr/>
          </a:p>
          <a:p>
            <a:pPr indent="-228600" lvl="0" marL="228600" rtl="0" algn="l">
              <a:lnSpc>
                <a:spcPct val="90000"/>
              </a:lnSpc>
              <a:spcBef>
                <a:spcPts val="1000"/>
              </a:spcBef>
              <a:spcAft>
                <a:spcPts val="0"/>
              </a:spcAft>
              <a:buClr>
                <a:schemeClr val="dk1"/>
              </a:buClr>
              <a:buSzPct val="100000"/>
              <a:buFont typeface="Arial"/>
              <a:buChar char="•"/>
            </a:pPr>
            <a:r>
              <a:rPr b="0" i="0" lang="en-GB">
                <a:latin typeface="Nunito Sans"/>
                <a:ea typeface="Nunito Sans"/>
                <a:cs typeface="Nunito Sans"/>
                <a:sym typeface="Nunito Sans"/>
              </a:rPr>
              <a:t>The length of the identifiers should not be more than 31 characters.</a:t>
            </a:r>
            <a:endParaRPr/>
          </a:p>
          <a:p>
            <a:pPr indent="-228600" lvl="0" marL="228600" rtl="0" algn="l">
              <a:lnSpc>
                <a:spcPct val="90000"/>
              </a:lnSpc>
              <a:spcBef>
                <a:spcPts val="1000"/>
              </a:spcBef>
              <a:spcAft>
                <a:spcPts val="0"/>
              </a:spcAft>
              <a:buClr>
                <a:schemeClr val="dk1"/>
              </a:buClr>
              <a:buSzPct val="100000"/>
              <a:buFont typeface="Arial"/>
              <a:buChar char="•"/>
            </a:pPr>
            <a:r>
              <a:rPr b="0" i="0" lang="en-GB">
                <a:latin typeface="Nunito Sans"/>
                <a:ea typeface="Nunito Sans"/>
                <a:cs typeface="Nunito Sans"/>
                <a:sym typeface="Nunito Sans"/>
              </a:rPr>
              <a:t>Naming convention should understandable to the user</a:t>
            </a:r>
            <a:endParaRPr/>
          </a:p>
          <a:p>
            <a:pPr indent="-120650" lvl="0" marL="22860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2"/>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0" name="Google Shape;390;p32"/>
          <p:cNvSpPr txBox="1"/>
          <p:nvPr>
            <p:ph type="title"/>
          </p:nvPr>
        </p:nvSpPr>
        <p:spPr>
          <a:xfrm>
            <a:off x="6331000" y="13600"/>
            <a:ext cx="502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Keywords </a:t>
            </a:r>
            <a:endParaRPr/>
          </a:p>
        </p:txBody>
      </p:sp>
      <p:sp>
        <p:nvSpPr>
          <p:cNvPr id="391" name="Google Shape;391;p32"/>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 shot of a cell phone&#10;&#10;Description automatically generated with low confidence" id="392" name="Google Shape;392;p32"/>
          <p:cNvPicPr preferRelativeResize="0"/>
          <p:nvPr/>
        </p:nvPicPr>
        <p:blipFill rotWithShape="1">
          <a:blip r:embed="rId3">
            <a:alphaModFix/>
          </a:blip>
          <a:srcRect b="0" l="0" r="0" t="0"/>
          <a:stretch/>
        </p:blipFill>
        <p:spPr>
          <a:xfrm>
            <a:off x="388275" y="363809"/>
            <a:ext cx="4665033" cy="5665670"/>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393" name="Google Shape;393;p32"/>
          <p:cNvSpPr txBox="1"/>
          <p:nvPr>
            <p:ph idx="1" type="body"/>
          </p:nvPr>
        </p:nvSpPr>
        <p:spPr>
          <a:xfrm>
            <a:off x="5973806" y="1718972"/>
            <a:ext cx="5458838" cy="419252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GB" sz="2800"/>
              <a:t>Keywords are nothing but system defined identifiers.</a:t>
            </a:r>
            <a:endParaRPr/>
          </a:p>
          <a:p>
            <a:pPr indent="-228600" lvl="0" marL="228600" rtl="0" algn="l">
              <a:lnSpc>
                <a:spcPct val="90000"/>
              </a:lnSpc>
              <a:spcBef>
                <a:spcPts val="1000"/>
              </a:spcBef>
              <a:spcAft>
                <a:spcPts val="0"/>
              </a:spcAft>
              <a:buClr>
                <a:schemeClr val="dk1"/>
              </a:buClr>
              <a:buSzPct val="100000"/>
              <a:buChar char="•"/>
            </a:pPr>
            <a:r>
              <a:rPr lang="en-GB" sz="2800"/>
              <a:t>Keywords are  reserved words of the language.</a:t>
            </a:r>
            <a:endParaRPr/>
          </a:p>
          <a:p>
            <a:pPr indent="-228600" lvl="0" marL="228600" rtl="0" algn="l">
              <a:lnSpc>
                <a:spcPct val="90000"/>
              </a:lnSpc>
              <a:spcBef>
                <a:spcPts val="1000"/>
              </a:spcBef>
              <a:spcAft>
                <a:spcPts val="0"/>
              </a:spcAft>
              <a:buClr>
                <a:schemeClr val="dk1"/>
              </a:buClr>
              <a:buSzPct val="100000"/>
              <a:buChar char="•"/>
            </a:pPr>
            <a:r>
              <a:rPr lang="en-GB" sz="2800"/>
              <a:t>They have specific meaning in the language and cannot be used by the programmer as variable or constant names</a:t>
            </a:r>
            <a:endParaRPr/>
          </a:p>
          <a:p>
            <a:pPr indent="-228600" lvl="0" marL="228600" rtl="0" algn="l">
              <a:lnSpc>
                <a:spcPct val="90000"/>
              </a:lnSpc>
              <a:spcBef>
                <a:spcPts val="1000"/>
              </a:spcBef>
              <a:spcAft>
                <a:spcPts val="0"/>
              </a:spcAft>
              <a:buClr>
                <a:schemeClr val="dk1"/>
              </a:buClr>
              <a:buSzPct val="100000"/>
              <a:buChar char="•"/>
            </a:pPr>
            <a:r>
              <a:rPr lang="en-GB" sz="2800"/>
              <a:t>C is case sensitive, it means these must be used as it is</a:t>
            </a:r>
            <a:endParaRPr/>
          </a:p>
          <a:p>
            <a:pPr indent="-228600" lvl="0" marL="228600" rtl="0" algn="l">
              <a:lnSpc>
                <a:spcPct val="90000"/>
              </a:lnSpc>
              <a:spcBef>
                <a:spcPts val="1000"/>
              </a:spcBef>
              <a:spcAft>
                <a:spcPts val="0"/>
              </a:spcAft>
              <a:buClr>
                <a:schemeClr val="dk1"/>
              </a:buClr>
              <a:buSzPct val="100000"/>
              <a:buChar char="•"/>
            </a:pPr>
            <a:r>
              <a:rPr lang="en-GB" sz="2800"/>
              <a:t>32 Keywords in C Programming</a:t>
            </a:r>
            <a:endParaRPr sz="2800"/>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33"/>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33"/>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33"/>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GB" sz="2600">
                <a:solidFill>
                  <a:srgbClr val="FFFFFF"/>
                </a:solidFill>
                <a:latin typeface="Calibri"/>
                <a:ea typeface="Calibri"/>
                <a:cs typeface="Calibri"/>
                <a:sym typeface="Calibri"/>
              </a:rPr>
              <a:t>Quick Test </a:t>
            </a:r>
            <a:endParaRPr/>
          </a:p>
        </p:txBody>
      </p:sp>
      <p:pic>
        <p:nvPicPr>
          <p:cNvPr id="401" name="Google Shape;401;p33"/>
          <p:cNvPicPr preferRelativeResize="0"/>
          <p:nvPr>
            <p:ph idx="1" type="body"/>
          </p:nvPr>
        </p:nvPicPr>
        <p:blipFill rotWithShape="1">
          <a:blip r:embed="rId3">
            <a:alphaModFix/>
          </a:blip>
          <a:srcRect b="0" l="0" r="0" t="0"/>
          <a:stretch/>
        </p:blipFill>
        <p:spPr>
          <a:xfrm>
            <a:off x="3646714" y="601600"/>
            <a:ext cx="8019422" cy="5654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4"/>
          <p:cNvSpPr txBox="1"/>
          <p:nvPr>
            <p:ph type="title"/>
          </p:nvPr>
        </p:nvSpPr>
        <p:spPr>
          <a:xfrm>
            <a:off x="4544218" y="-125597"/>
            <a:ext cx="9356106" cy="56749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sz="5300"/>
              <a:t>Constants</a:t>
            </a:r>
            <a:r>
              <a:rPr lang="en-GB" sz="8000"/>
              <a:t> </a:t>
            </a:r>
            <a:endParaRPr/>
          </a:p>
        </p:txBody>
      </p:sp>
      <p:grpSp>
        <p:nvGrpSpPr>
          <p:cNvPr id="408" name="Google Shape;408;p34"/>
          <p:cNvGrpSpPr/>
          <p:nvPr/>
        </p:nvGrpSpPr>
        <p:grpSpPr>
          <a:xfrm>
            <a:off x="10994200" y="554152"/>
            <a:ext cx="574177" cy="1075866"/>
            <a:chOff x="10994200" y="554152"/>
            <a:chExt cx="574177" cy="1075866"/>
          </a:xfrm>
        </p:grpSpPr>
        <p:sp>
          <p:nvSpPr>
            <p:cNvPr id="409" name="Google Shape;409;p34"/>
            <p:cNvSpPr/>
            <p:nvPr/>
          </p:nvSpPr>
          <p:spPr>
            <a:xfrm>
              <a:off x="11013369"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34"/>
            <p:cNvSpPr/>
            <p:nvPr/>
          </p:nvSpPr>
          <p:spPr>
            <a:xfrm>
              <a:off x="11455951"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4"/>
            <p:cNvSpPr/>
            <p:nvPr/>
          </p:nvSpPr>
          <p:spPr>
            <a:xfrm>
              <a:off x="10994200"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12" name="Google Shape;412;p34"/>
          <p:cNvCxnSpPr/>
          <p:nvPr/>
        </p:nvCxnSpPr>
        <p:spPr>
          <a:xfrm>
            <a:off x="623622" y="3610394"/>
            <a:ext cx="0" cy="3238728"/>
          </a:xfrm>
          <a:prstGeom prst="straightConnector1">
            <a:avLst/>
          </a:prstGeom>
          <a:noFill/>
          <a:ln cap="sq" cmpd="sng" w="25400">
            <a:solidFill>
              <a:schemeClr val="accent1"/>
            </a:solidFill>
            <a:prstDash val="solid"/>
            <a:bevel/>
            <a:headEnd len="sm" w="sm" type="none"/>
            <a:tailEnd len="sm" w="sm" type="none"/>
          </a:ln>
        </p:spPr>
      </p:cxnSp>
      <p:sp>
        <p:nvSpPr>
          <p:cNvPr id="413" name="Google Shape;413;p34"/>
          <p:cNvSpPr txBox="1"/>
          <p:nvPr>
            <p:ph idx="1" type="body"/>
          </p:nvPr>
        </p:nvSpPr>
        <p:spPr>
          <a:xfrm>
            <a:off x="775834" y="851752"/>
            <a:ext cx="9904283" cy="4856529"/>
          </a:xfrm>
          <a:prstGeom prst="rect">
            <a:avLst/>
          </a:prstGeom>
          <a:noFill/>
          <a:ln>
            <a:noFill/>
          </a:ln>
        </p:spPr>
        <p:txBody>
          <a:bodyPr anchorCtr="0" anchor="t" bIns="45700" lIns="91425" spcFirstLastPara="1" rIns="91425" wrap="square" tIns="45700">
            <a:normAutofit/>
          </a:bodyPr>
          <a:lstStyle/>
          <a:p>
            <a:pPr indent="-177800" lvl="0" marL="164592" rtl="0" algn="just">
              <a:lnSpc>
                <a:spcPct val="90000"/>
              </a:lnSpc>
              <a:spcBef>
                <a:spcPts val="0"/>
              </a:spcBef>
              <a:spcAft>
                <a:spcPts val="0"/>
              </a:spcAft>
              <a:buClr>
                <a:srgbClr val="61738E"/>
              </a:buClr>
              <a:buSzPts val="2800"/>
              <a:buChar char="•"/>
            </a:pPr>
            <a:r>
              <a:rPr lang="en-GB">
                <a:solidFill>
                  <a:srgbClr val="61738E"/>
                </a:solidFill>
                <a:latin typeface="Arial"/>
                <a:ea typeface="Arial"/>
                <a:cs typeface="Arial"/>
                <a:sym typeface="Arial"/>
              </a:rPr>
              <a:t>There might be some data whose values remain constant throughout the program execution. Such variables are known as </a:t>
            </a:r>
            <a:r>
              <a:rPr lang="en-GB">
                <a:solidFill>
                  <a:schemeClr val="dk1"/>
                </a:solidFill>
                <a:latin typeface="Arial"/>
                <a:ea typeface="Arial"/>
                <a:cs typeface="Arial"/>
                <a:sym typeface="Arial"/>
              </a:rPr>
              <a:t>Constant Variables</a:t>
            </a:r>
            <a:r>
              <a:rPr lang="en-GB">
                <a:solidFill>
                  <a:srgbClr val="61738E"/>
                </a:solidFill>
                <a:latin typeface="Arial"/>
                <a:ea typeface="Arial"/>
                <a:cs typeface="Arial"/>
                <a:sym typeface="Arial"/>
              </a:rPr>
              <a:t>. </a:t>
            </a:r>
            <a:endParaRPr/>
          </a:p>
          <a:p>
            <a:pPr indent="-177800" lvl="0" marL="164592" rtl="0" algn="l">
              <a:lnSpc>
                <a:spcPct val="90000"/>
              </a:lnSpc>
              <a:spcBef>
                <a:spcPts val="720"/>
              </a:spcBef>
              <a:spcAft>
                <a:spcPts val="0"/>
              </a:spcAft>
              <a:buClr>
                <a:srgbClr val="61738E"/>
              </a:buClr>
              <a:buSzPts val="2800"/>
              <a:buChar char="•"/>
            </a:pPr>
            <a:r>
              <a:rPr lang="en-GB">
                <a:solidFill>
                  <a:srgbClr val="61738E"/>
                </a:solidFill>
                <a:latin typeface="Arial"/>
                <a:ea typeface="Arial"/>
                <a:cs typeface="Arial"/>
                <a:sym typeface="Arial"/>
              </a:rPr>
              <a:t>The values assigned to the variables are known as the </a:t>
            </a:r>
            <a:r>
              <a:rPr lang="en-GB">
                <a:solidFill>
                  <a:schemeClr val="dk1"/>
                </a:solidFill>
                <a:latin typeface="Arial"/>
                <a:ea typeface="Arial"/>
                <a:cs typeface="Arial"/>
                <a:sym typeface="Arial"/>
              </a:rPr>
              <a:t>literal</a:t>
            </a:r>
            <a:endParaRPr sz="3600"/>
          </a:p>
        </p:txBody>
      </p:sp>
      <p:pic>
        <p:nvPicPr>
          <p:cNvPr id="414" name="Google Shape;414;p34"/>
          <p:cNvPicPr preferRelativeResize="0"/>
          <p:nvPr/>
        </p:nvPicPr>
        <p:blipFill rotWithShape="1">
          <a:blip r:embed="rId3">
            <a:alphaModFix/>
          </a:blip>
          <a:srcRect b="0" l="0" r="0" t="0"/>
          <a:stretch/>
        </p:blipFill>
        <p:spPr>
          <a:xfrm>
            <a:off x="4106138" y="2793088"/>
            <a:ext cx="3243673" cy="934613"/>
          </a:xfrm>
          <a:prstGeom prst="rect">
            <a:avLst/>
          </a:prstGeom>
          <a:noFill/>
          <a:ln>
            <a:noFill/>
          </a:ln>
        </p:spPr>
      </p:pic>
      <p:sp>
        <p:nvSpPr>
          <p:cNvPr id="415" name="Google Shape;415;p34"/>
          <p:cNvSpPr txBox="1"/>
          <p:nvPr/>
        </p:nvSpPr>
        <p:spPr>
          <a:xfrm>
            <a:off x="1052113" y="3465321"/>
            <a:ext cx="1036405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61738E"/>
                </a:solidFill>
                <a:latin typeface="Arial"/>
                <a:ea typeface="Arial"/>
                <a:cs typeface="Arial"/>
                <a:sym typeface="Arial"/>
              </a:rPr>
              <a:t>A number, a character, a string of characters, an array, a structure, a union, a pointer, can be set as a constant</a:t>
            </a:r>
            <a:endParaRPr sz="3600">
              <a:solidFill>
                <a:schemeClr val="dk1"/>
              </a:solidFill>
              <a:latin typeface="Calibri"/>
              <a:ea typeface="Calibri"/>
              <a:cs typeface="Calibri"/>
              <a:sym typeface="Calibri"/>
            </a:endParaRPr>
          </a:p>
        </p:txBody>
      </p:sp>
      <p:pic>
        <p:nvPicPr>
          <p:cNvPr id="416" name="Google Shape;416;p34"/>
          <p:cNvPicPr preferRelativeResize="0"/>
          <p:nvPr/>
        </p:nvPicPr>
        <p:blipFill rotWithShape="1">
          <a:blip r:embed="rId4">
            <a:alphaModFix/>
          </a:blip>
          <a:srcRect b="0" l="0" r="0" t="0"/>
          <a:stretch/>
        </p:blipFill>
        <p:spPr>
          <a:xfrm>
            <a:off x="3198026" y="4296318"/>
            <a:ext cx="5492022" cy="25855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35"/>
          <p:cNvSpPr txBox="1"/>
          <p:nvPr>
            <p:ph type="title"/>
          </p:nvPr>
        </p:nvSpPr>
        <p:spPr>
          <a:xfrm>
            <a:off x="7036302" y="0"/>
            <a:ext cx="4840010" cy="70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Integer Constants </a:t>
            </a:r>
            <a:endParaRPr/>
          </a:p>
        </p:txBody>
      </p:sp>
      <p:pic>
        <p:nvPicPr>
          <p:cNvPr descr="Colourful maths learning objects" id="423" name="Google Shape;423;p35"/>
          <p:cNvPicPr preferRelativeResize="0"/>
          <p:nvPr/>
        </p:nvPicPr>
        <p:blipFill rotWithShape="1">
          <a:blip r:embed="rId3">
            <a:alphaModFix/>
          </a:blip>
          <a:srcRect b="-1" l="17660" r="22806" t="0"/>
          <a:stretch/>
        </p:blipFill>
        <p:spPr>
          <a:xfrm>
            <a:off x="20" y="10"/>
            <a:ext cx="6116549"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424" name="Google Shape;424;p35"/>
          <p:cNvSpPr txBox="1"/>
          <p:nvPr>
            <p:ph idx="1" type="body"/>
          </p:nvPr>
        </p:nvSpPr>
        <p:spPr>
          <a:xfrm>
            <a:off x="6513787" y="974690"/>
            <a:ext cx="5182493" cy="566208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Font typeface="Arial"/>
              <a:buChar char="•"/>
            </a:pPr>
            <a:r>
              <a:rPr b="0" i="0" lang="en-GB" sz="2000">
                <a:latin typeface="Helvetica Neue"/>
                <a:ea typeface="Helvetica Neue"/>
                <a:cs typeface="Helvetica Neue"/>
                <a:sym typeface="Helvetica Neue"/>
              </a:rPr>
              <a:t>An integer constants consists of sequence of Integer numbers from </a:t>
            </a:r>
            <a:r>
              <a:rPr b="1" i="0" lang="en-GB" sz="2000">
                <a:latin typeface="Helvetica Neue"/>
                <a:ea typeface="Helvetica Neue"/>
                <a:cs typeface="Helvetica Neue"/>
                <a:sym typeface="Helvetica Neue"/>
              </a:rPr>
              <a:t>0 to 9</a:t>
            </a:r>
            <a:r>
              <a:rPr b="0" i="0" lang="en-GB" sz="2000">
                <a:latin typeface="Helvetica Neue"/>
                <a:ea typeface="Helvetica Neue"/>
                <a:cs typeface="Helvetica Neue"/>
                <a:sym typeface="Helvetica Neue"/>
              </a:rPr>
              <a:t>.</a:t>
            </a:r>
            <a:endParaRPr/>
          </a:p>
          <a:p>
            <a:pPr indent="-228600" lvl="0" marL="228600" rtl="0" algn="just">
              <a:lnSpc>
                <a:spcPct val="90000"/>
              </a:lnSpc>
              <a:spcBef>
                <a:spcPts val="1000"/>
              </a:spcBef>
              <a:spcAft>
                <a:spcPts val="0"/>
              </a:spcAft>
              <a:buClr>
                <a:schemeClr val="dk1"/>
              </a:buClr>
              <a:buSzPts val="2000"/>
              <a:buFont typeface="Arial"/>
              <a:buChar char="•"/>
            </a:pPr>
            <a:r>
              <a:rPr b="0" i="0" lang="en-GB" sz="2000">
                <a:latin typeface="Helvetica Neue"/>
                <a:ea typeface="Helvetica Neue"/>
                <a:cs typeface="Helvetica Neue"/>
                <a:sym typeface="Helvetica Neue"/>
              </a:rPr>
              <a:t>Decimal points, black spaces, commas cannot be included within an integer constants.</a:t>
            </a:r>
            <a:endParaRPr/>
          </a:p>
          <a:p>
            <a:pPr indent="-228600" lvl="0" marL="228600" rtl="0" algn="just">
              <a:lnSpc>
                <a:spcPct val="90000"/>
              </a:lnSpc>
              <a:spcBef>
                <a:spcPts val="1000"/>
              </a:spcBef>
              <a:spcAft>
                <a:spcPts val="0"/>
              </a:spcAft>
              <a:buClr>
                <a:schemeClr val="dk1"/>
              </a:buClr>
              <a:buSzPts val="2000"/>
              <a:buFont typeface="Arial"/>
              <a:buChar char="•"/>
            </a:pPr>
            <a:r>
              <a:rPr b="0" i="0" lang="en-GB" sz="2000">
                <a:latin typeface="Helvetica Neue"/>
                <a:ea typeface="Helvetica Neue"/>
                <a:cs typeface="Helvetica Neue"/>
                <a:sym typeface="Helvetica Neue"/>
              </a:rPr>
              <a:t>An Integer constants can either be positive or negative or zero.</a:t>
            </a:r>
            <a:endParaRPr/>
          </a:p>
          <a:p>
            <a:pPr indent="-228600" lvl="0" marL="228600" rtl="0" algn="just">
              <a:lnSpc>
                <a:spcPct val="90000"/>
              </a:lnSpc>
              <a:spcBef>
                <a:spcPts val="1000"/>
              </a:spcBef>
              <a:spcAft>
                <a:spcPts val="0"/>
              </a:spcAft>
              <a:buClr>
                <a:schemeClr val="dk1"/>
              </a:buClr>
              <a:buSzPts val="2000"/>
              <a:buFont typeface="Arial"/>
              <a:buChar char="•"/>
            </a:pPr>
            <a:r>
              <a:rPr b="0" i="0" lang="en-GB" sz="2000">
                <a:latin typeface="Helvetica Neue"/>
                <a:ea typeface="Helvetica Neue"/>
                <a:cs typeface="Helvetica Neue"/>
                <a:sym typeface="Helvetica Neue"/>
              </a:rPr>
              <a:t>The number without sign can be assumed as positive</a:t>
            </a:r>
            <a:endParaRPr/>
          </a:p>
          <a:p>
            <a:pPr indent="-228600" lvl="0" marL="228600" rtl="0" algn="l">
              <a:lnSpc>
                <a:spcPct val="90000"/>
              </a:lnSpc>
              <a:spcBef>
                <a:spcPts val="1000"/>
              </a:spcBef>
              <a:spcAft>
                <a:spcPts val="0"/>
              </a:spcAft>
              <a:buClr>
                <a:schemeClr val="dk1"/>
              </a:buClr>
              <a:buSzPts val="2000"/>
              <a:buFont typeface="Arial"/>
              <a:buChar char="•"/>
            </a:pPr>
            <a:r>
              <a:rPr b="0" i="0" lang="en-GB" sz="2000">
                <a:latin typeface="Helvetica Neue"/>
                <a:ea typeface="Helvetica Neue"/>
                <a:cs typeface="Helvetica Neue"/>
                <a:sym typeface="Helvetica Neue"/>
              </a:rPr>
              <a:t>Integer constants can be classified into </a:t>
            </a:r>
            <a:r>
              <a:rPr b="1" i="0" lang="en-GB" sz="2000">
                <a:latin typeface="Helvetica Neue"/>
                <a:ea typeface="Helvetica Neue"/>
                <a:cs typeface="Helvetica Neue"/>
                <a:sym typeface="Helvetica Neue"/>
              </a:rPr>
              <a:t> 3 </a:t>
            </a:r>
            <a:r>
              <a:rPr b="0" i="0" lang="en-GB" sz="2000">
                <a:latin typeface="Helvetica Neue"/>
                <a:ea typeface="Helvetica Neue"/>
                <a:cs typeface="Helvetica Neue"/>
                <a:sym typeface="Helvetica Neue"/>
              </a:rPr>
              <a:t> ways . They are</a:t>
            </a:r>
            <a:endParaRPr/>
          </a:p>
          <a:p>
            <a:pPr indent="-285750" lvl="1" marL="742950" rtl="0" algn="l">
              <a:lnSpc>
                <a:spcPct val="90000"/>
              </a:lnSpc>
              <a:spcBef>
                <a:spcPts val="500"/>
              </a:spcBef>
              <a:spcAft>
                <a:spcPts val="0"/>
              </a:spcAft>
              <a:buClr>
                <a:schemeClr val="dk1"/>
              </a:buClr>
              <a:buSzPts val="2000"/>
              <a:buFont typeface="Arial"/>
              <a:buChar char="•"/>
            </a:pPr>
            <a:r>
              <a:rPr b="0" i="0" lang="en-GB" sz="2000">
                <a:latin typeface="Helvetica Neue"/>
                <a:ea typeface="Helvetica Neue"/>
                <a:cs typeface="Helvetica Neue"/>
                <a:sym typeface="Helvetica Neue"/>
              </a:rPr>
              <a:t>Decimal Integer Constants.</a:t>
            </a:r>
            <a:endParaRPr/>
          </a:p>
          <a:p>
            <a:pPr indent="-285750" lvl="1" marL="742950" rtl="0" algn="l">
              <a:lnSpc>
                <a:spcPct val="90000"/>
              </a:lnSpc>
              <a:spcBef>
                <a:spcPts val="500"/>
              </a:spcBef>
              <a:spcAft>
                <a:spcPts val="0"/>
              </a:spcAft>
              <a:buClr>
                <a:schemeClr val="dk1"/>
              </a:buClr>
              <a:buSzPts val="2000"/>
              <a:buFont typeface="Arial"/>
              <a:buChar char="•"/>
            </a:pPr>
            <a:r>
              <a:rPr b="0" i="0" lang="en-GB" sz="2000">
                <a:latin typeface="Helvetica Neue"/>
                <a:ea typeface="Helvetica Neue"/>
                <a:cs typeface="Helvetica Neue"/>
                <a:sym typeface="Helvetica Neue"/>
              </a:rPr>
              <a:t>Octal Integer Constants.</a:t>
            </a:r>
            <a:endParaRPr/>
          </a:p>
          <a:p>
            <a:pPr indent="-285750" lvl="1" marL="742950" rtl="0" algn="l">
              <a:lnSpc>
                <a:spcPct val="90000"/>
              </a:lnSpc>
              <a:spcBef>
                <a:spcPts val="500"/>
              </a:spcBef>
              <a:spcAft>
                <a:spcPts val="0"/>
              </a:spcAft>
              <a:buClr>
                <a:schemeClr val="dk1"/>
              </a:buClr>
              <a:buSzPts val="2000"/>
              <a:buFont typeface="Arial"/>
              <a:buChar char="•"/>
            </a:pPr>
            <a:r>
              <a:rPr b="0" i="0" lang="en-GB" sz="2000">
                <a:latin typeface="Helvetica Neue"/>
                <a:ea typeface="Helvetica Neue"/>
                <a:cs typeface="Helvetica Neue"/>
                <a:sym typeface="Helvetica Neue"/>
              </a:rPr>
              <a:t>Hexadecimal Integer Constants</a:t>
            </a:r>
            <a:endParaRPr/>
          </a:p>
          <a:p>
            <a:pPr indent="-127000" lvl="0" marL="228600" rtl="0" algn="l">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36"/>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Helvetica Neue"/>
              <a:buNone/>
            </a:pPr>
            <a:r>
              <a:rPr b="0" i="0" lang="en-GB" sz="3000">
                <a:latin typeface="Helvetica Neue"/>
                <a:ea typeface="Helvetica Neue"/>
                <a:cs typeface="Helvetica Neue"/>
                <a:sym typeface="Helvetica Neue"/>
              </a:rPr>
              <a:t>Decimal Integer Constants</a:t>
            </a:r>
            <a:br>
              <a:rPr b="0" i="0" lang="en-GB" sz="3000">
                <a:latin typeface="Helvetica Neue"/>
                <a:ea typeface="Helvetica Neue"/>
                <a:cs typeface="Helvetica Neue"/>
                <a:sym typeface="Helvetica Neue"/>
              </a:rPr>
            </a:br>
            <a:endParaRPr sz="3000"/>
          </a:p>
        </p:txBody>
      </p:sp>
      <p:sp>
        <p:nvSpPr>
          <p:cNvPr id="431" name="Google Shape;431;p36"/>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36"/>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b="0" i="0" lang="en-GB" sz="2000">
                <a:latin typeface="Helvetica Neue"/>
                <a:ea typeface="Helvetica Neue"/>
                <a:cs typeface="Helvetica Neue"/>
                <a:sym typeface="Helvetica Neue"/>
              </a:rPr>
              <a:t>A Decimal integer constants consist of any combination of digits from 0 to 9. A Decimal integer constants can contain two or more digits, but first digit should not be 0. Base value of decimal integer is 10.</a:t>
            </a:r>
            <a:endParaRPr sz="2000"/>
          </a:p>
        </p:txBody>
      </p:sp>
      <p:pic>
        <p:nvPicPr>
          <p:cNvPr descr="A screenshot of a computer&#10;&#10;Description automatically generated with medium confidence" id="433" name="Google Shape;433;p36"/>
          <p:cNvPicPr preferRelativeResize="0"/>
          <p:nvPr/>
        </p:nvPicPr>
        <p:blipFill rotWithShape="1">
          <a:blip r:embed="rId3">
            <a:alphaModFix/>
          </a:blip>
          <a:srcRect b="0" l="0" r="0" t="0"/>
          <a:stretch/>
        </p:blipFill>
        <p:spPr>
          <a:xfrm>
            <a:off x="1146812" y="2035297"/>
            <a:ext cx="9898376" cy="43655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37"/>
          <p:cNvSpPr/>
          <p:nvPr/>
        </p:nvSpPr>
        <p:spPr>
          <a:xfrm>
            <a:off x="-64312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37"/>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Helvetica Neue"/>
              <a:buNone/>
            </a:pPr>
            <a:r>
              <a:rPr b="0" i="0" lang="en-GB" sz="3000">
                <a:latin typeface="Helvetica Neue"/>
                <a:ea typeface="Helvetica Neue"/>
                <a:cs typeface="Helvetica Neue"/>
                <a:sym typeface="Helvetica Neue"/>
              </a:rPr>
              <a:t>Octal Integer Constants</a:t>
            </a:r>
            <a:br>
              <a:rPr b="0" i="0" lang="en-GB" sz="3000">
                <a:latin typeface="Helvetica Neue"/>
                <a:ea typeface="Helvetica Neue"/>
                <a:cs typeface="Helvetica Neue"/>
                <a:sym typeface="Helvetica Neue"/>
              </a:rPr>
            </a:br>
            <a:endParaRPr sz="3000"/>
          </a:p>
        </p:txBody>
      </p:sp>
      <p:sp>
        <p:nvSpPr>
          <p:cNvPr id="440" name="Google Shape;440;p37"/>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37"/>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000"/>
              <a:buChar char="•"/>
            </a:pPr>
            <a:r>
              <a:rPr b="0" i="0" lang="en-GB" sz="2000">
                <a:latin typeface="Helvetica Neue"/>
                <a:ea typeface="Helvetica Neue"/>
                <a:cs typeface="Helvetica Neue"/>
                <a:sym typeface="Helvetica Neue"/>
              </a:rPr>
              <a:t>An Octal integer should starts with 0 in order to identify the constant as an octal integer number. </a:t>
            </a:r>
            <a:endParaRPr/>
          </a:p>
          <a:p>
            <a:pPr indent="-228600" lvl="0" marL="228600" rtl="0" algn="just">
              <a:lnSpc>
                <a:spcPct val="90000"/>
              </a:lnSpc>
              <a:spcBef>
                <a:spcPts val="1000"/>
              </a:spcBef>
              <a:spcAft>
                <a:spcPts val="0"/>
              </a:spcAft>
              <a:buClr>
                <a:schemeClr val="dk1"/>
              </a:buClr>
              <a:buSzPts val="2000"/>
              <a:buChar char="•"/>
            </a:pPr>
            <a:r>
              <a:rPr b="0" i="0" lang="en-GB" sz="2000">
                <a:latin typeface="Helvetica Neue"/>
                <a:ea typeface="Helvetica Neue"/>
                <a:cs typeface="Helvetica Neue"/>
                <a:sym typeface="Helvetica Neue"/>
              </a:rPr>
              <a:t>An Octal integer constants consist of any combination of numbers between 0 to 7. Base value of Octal integer constants is 8.</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descr="A screenshot of a computer program&#10;&#10;Description automatically generated with medium confidence" id="442" name="Google Shape;442;p37"/>
          <p:cNvPicPr preferRelativeResize="0"/>
          <p:nvPr/>
        </p:nvPicPr>
        <p:blipFill rotWithShape="1">
          <a:blip r:embed="rId3">
            <a:alphaModFix/>
          </a:blip>
          <a:srcRect b="0" l="0" r="0" t="0"/>
          <a:stretch/>
        </p:blipFill>
        <p:spPr>
          <a:xfrm>
            <a:off x="630936" y="2319032"/>
            <a:ext cx="10917936" cy="39031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8"/>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Helvetica Neue"/>
              <a:buNone/>
            </a:pPr>
            <a:r>
              <a:rPr b="0" i="0" lang="en-GB" sz="3000">
                <a:latin typeface="Helvetica Neue"/>
                <a:ea typeface="Helvetica Neue"/>
                <a:cs typeface="Helvetica Neue"/>
                <a:sym typeface="Helvetica Neue"/>
              </a:rPr>
              <a:t>Hexadecimal Integer Constants</a:t>
            </a:r>
            <a:br>
              <a:rPr b="0" i="0" lang="en-GB" sz="3000">
                <a:latin typeface="Helvetica Neue"/>
                <a:ea typeface="Helvetica Neue"/>
                <a:cs typeface="Helvetica Neue"/>
                <a:sym typeface="Helvetica Neue"/>
              </a:rPr>
            </a:br>
            <a:endParaRPr sz="3000"/>
          </a:p>
        </p:txBody>
      </p:sp>
      <p:sp>
        <p:nvSpPr>
          <p:cNvPr id="449" name="Google Shape;449;p38"/>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38"/>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0" i="0" lang="en-GB" sz="2000">
                <a:latin typeface="Helvetica Neue"/>
                <a:ea typeface="Helvetica Neue"/>
                <a:cs typeface="Helvetica Neue"/>
                <a:sym typeface="Helvetica Neue"/>
              </a:rPr>
              <a:t>A Hexadecimal integer constants can be a combination of any numbers in the range of 0 to 9 and a to f or A to F.</a:t>
            </a:r>
            <a:endParaRPr/>
          </a:p>
          <a:p>
            <a:pPr indent="-228600" lvl="0" marL="228600" rtl="0" algn="l">
              <a:lnSpc>
                <a:spcPct val="90000"/>
              </a:lnSpc>
              <a:spcBef>
                <a:spcPts val="1000"/>
              </a:spcBef>
              <a:spcAft>
                <a:spcPts val="0"/>
              </a:spcAft>
              <a:buClr>
                <a:schemeClr val="dk1"/>
              </a:buClr>
              <a:buSzPct val="100000"/>
              <a:buChar char="•"/>
            </a:pPr>
            <a:r>
              <a:rPr b="0" i="0" lang="en-GB" sz="2000">
                <a:latin typeface="Helvetica Neue"/>
                <a:ea typeface="Helvetica Neue"/>
                <a:cs typeface="Helvetica Neue"/>
                <a:sym typeface="Helvetica Neue"/>
              </a:rPr>
              <a:t> Here A to F denotes 10 to 15. A Hexadecimal integer constants should starts with either 0x or 0X. </a:t>
            </a:r>
            <a:endParaRPr/>
          </a:p>
          <a:p>
            <a:pPr indent="-228600" lvl="0" marL="228600" rtl="0" algn="l">
              <a:lnSpc>
                <a:spcPct val="90000"/>
              </a:lnSpc>
              <a:spcBef>
                <a:spcPts val="1000"/>
              </a:spcBef>
              <a:spcAft>
                <a:spcPts val="0"/>
              </a:spcAft>
              <a:buClr>
                <a:schemeClr val="dk1"/>
              </a:buClr>
              <a:buSzPct val="100000"/>
              <a:buChar char="•"/>
            </a:pPr>
            <a:r>
              <a:rPr b="0" i="0" lang="en-GB" sz="2000">
                <a:latin typeface="Helvetica Neue"/>
                <a:ea typeface="Helvetica Neue"/>
                <a:cs typeface="Helvetica Neue"/>
                <a:sym typeface="Helvetica Neue"/>
              </a:rPr>
              <a:t>Base value of Hexadecimal integer constants is 16.</a:t>
            </a:r>
            <a:endParaRPr/>
          </a:p>
          <a:p>
            <a:pPr indent="-111125" lvl="0" marL="228600" rtl="0" algn="l">
              <a:lnSpc>
                <a:spcPct val="90000"/>
              </a:lnSpc>
              <a:spcBef>
                <a:spcPts val="1000"/>
              </a:spcBef>
              <a:spcAft>
                <a:spcPts val="0"/>
              </a:spcAft>
              <a:buClr>
                <a:schemeClr val="dk1"/>
              </a:buClr>
              <a:buSzPct val="100000"/>
              <a:buNone/>
            </a:pPr>
            <a:r>
              <a:t/>
            </a:r>
            <a:endParaRPr sz="2000"/>
          </a:p>
        </p:txBody>
      </p:sp>
      <p:pic>
        <p:nvPicPr>
          <p:cNvPr id="451" name="Google Shape;451;p38"/>
          <p:cNvPicPr preferRelativeResize="0"/>
          <p:nvPr/>
        </p:nvPicPr>
        <p:blipFill rotWithShape="1">
          <a:blip r:embed="rId3">
            <a:alphaModFix/>
          </a:blip>
          <a:srcRect b="0" l="0" r="0" t="0"/>
          <a:stretch/>
        </p:blipFill>
        <p:spPr>
          <a:xfrm>
            <a:off x="643129" y="1777170"/>
            <a:ext cx="10917936" cy="49552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9"/>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Helvetica Neue"/>
              <a:buNone/>
            </a:pPr>
            <a:r>
              <a:rPr b="0" i="0" lang="en-GB" sz="3000">
                <a:latin typeface="Helvetica Neue"/>
                <a:ea typeface="Helvetica Neue"/>
                <a:cs typeface="Helvetica Neue"/>
                <a:sym typeface="Helvetica Neue"/>
              </a:rPr>
              <a:t>Unsigned or Long Integer Constants</a:t>
            </a:r>
            <a:br>
              <a:rPr b="0" i="0" lang="en-GB" sz="3000">
                <a:latin typeface="Helvetica Neue"/>
                <a:ea typeface="Helvetica Neue"/>
                <a:cs typeface="Helvetica Neue"/>
                <a:sym typeface="Helvetica Neue"/>
              </a:rPr>
            </a:br>
            <a:endParaRPr sz="3000"/>
          </a:p>
        </p:txBody>
      </p:sp>
      <p:sp>
        <p:nvSpPr>
          <p:cNvPr id="458" name="Google Shape;458;p39"/>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9"/>
          <p:cNvSpPr txBox="1"/>
          <p:nvPr>
            <p:ph idx="1" type="body"/>
          </p:nvPr>
        </p:nvSpPr>
        <p:spPr>
          <a:xfrm>
            <a:off x="4636006" y="557981"/>
            <a:ext cx="6894576" cy="1463040"/>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600"/>
              <a:buChar char="•"/>
            </a:pPr>
            <a:r>
              <a:rPr b="0" i="0" lang="en-GB" sz="1600">
                <a:latin typeface="Helvetica Neue"/>
                <a:ea typeface="Helvetica Neue"/>
                <a:cs typeface="Helvetica Neue"/>
                <a:sym typeface="Helvetica Neue"/>
              </a:rPr>
              <a:t>Unsigned or Long Integer Constants may exceed the range of Integer. Unsigned or Long Integer Constants are identified by the suffix u or l. Here</a:t>
            </a:r>
            <a:endParaRPr/>
          </a:p>
          <a:p>
            <a:pPr indent="-228600" lvl="0" marL="228600" rtl="0" algn="just">
              <a:lnSpc>
                <a:spcPct val="90000"/>
              </a:lnSpc>
              <a:spcBef>
                <a:spcPts val="1000"/>
              </a:spcBef>
              <a:spcAft>
                <a:spcPts val="0"/>
              </a:spcAft>
              <a:buClr>
                <a:schemeClr val="dk1"/>
              </a:buClr>
              <a:buSzPts val="1600"/>
              <a:buFont typeface="Arial"/>
              <a:buChar char="•"/>
            </a:pPr>
            <a:r>
              <a:rPr b="0" i="0" lang="en-GB" sz="1600">
                <a:latin typeface="Helvetica Neue"/>
                <a:ea typeface="Helvetica Neue"/>
                <a:cs typeface="Helvetica Neue"/>
                <a:sym typeface="Helvetica Neue"/>
              </a:rPr>
              <a:t>u represents unsigned int.</a:t>
            </a:r>
            <a:endParaRPr/>
          </a:p>
          <a:p>
            <a:pPr indent="-228600" lvl="0" marL="228600" rtl="0" algn="just">
              <a:lnSpc>
                <a:spcPct val="90000"/>
              </a:lnSpc>
              <a:spcBef>
                <a:spcPts val="1000"/>
              </a:spcBef>
              <a:spcAft>
                <a:spcPts val="0"/>
              </a:spcAft>
              <a:buClr>
                <a:schemeClr val="dk1"/>
              </a:buClr>
              <a:buSzPts val="1600"/>
              <a:buFont typeface="Arial"/>
              <a:buChar char="•"/>
            </a:pPr>
            <a:r>
              <a:rPr b="0" i="0" lang="en-GB" sz="1600">
                <a:latin typeface="Helvetica Neue"/>
                <a:ea typeface="Helvetica Neue"/>
                <a:cs typeface="Helvetica Neue"/>
                <a:sym typeface="Helvetica Neue"/>
              </a:rPr>
              <a:t>L represents long int.</a:t>
            </a:r>
            <a:endParaRPr/>
          </a:p>
          <a:p>
            <a:pPr indent="-133350" lvl="0" marL="228600" rtl="0" algn="l">
              <a:lnSpc>
                <a:spcPct val="90000"/>
              </a:lnSpc>
              <a:spcBef>
                <a:spcPts val="1000"/>
              </a:spcBef>
              <a:spcAft>
                <a:spcPts val="0"/>
              </a:spcAft>
              <a:buClr>
                <a:schemeClr val="dk1"/>
              </a:buClr>
              <a:buSzPts val="1500"/>
              <a:buNone/>
            </a:pPr>
            <a:r>
              <a:t/>
            </a:r>
            <a:endParaRPr sz="1500"/>
          </a:p>
        </p:txBody>
      </p:sp>
      <p:pic>
        <p:nvPicPr>
          <p:cNvPr id="460" name="Google Shape;460;p39"/>
          <p:cNvPicPr preferRelativeResize="0"/>
          <p:nvPr/>
        </p:nvPicPr>
        <p:blipFill rotWithShape="1">
          <a:blip r:embed="rId3">
            <a:alphaModFix/>
          </a:blip>
          <a:srcRect b="0" l="0" r="0" t="0"/>
          <a:stretch/>
        </p:blipFill>
        <p:spPr>
          <a:xfrm>
            <a:off x="630936" y="3048001"/>
            <a:ext cx="10917936" cy="32221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GB" sz="4400">
                <a:latin typeface="Times New Roman"/>
                <a:ea typeface="Times New Roman"/>
                <a:cs typeface="Times New Roman"/>
                <a:sym typeface="Times New Roman"/>
              </a:rPr>
              <a:t>Programming Paradigms:</a:t>
            </a:r>
            <a:br>
              <a:rPr lang="en-GB" sz="4400">
                <a:latin typeface="Times New Roman"/>
                <a:ea typeface="Times New Roman"/>
                <a:cs typeface="Times New Roman"/>
                <a:sym typeface="Times New Roman"/>
              </a:rPr>
            </a:br>
            <a:endParaRPr/>
          </a:p>
        </p:txBody>
      </p:sp>
      <p:sp>
        <p:nvSpPr>
          <p:cNvPr id="115" name="Google Shape;11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t>
            </a:r>
            <a:endParaRPr/>
          </a:p>
        </p:txBody>
      </p:sp>
      <p:sp>
        <p:nvSpPr>
          <p:cNvPr id="116" name="Google Shape;116;p4"/>
          <p:cNvSpPr txBox="1"/>
          <p:nvPr/>
        </p:nvSpPr>
        <p:spPr>
          <a:xfrm>
            <a:off x="265471" y="1448681"/>
            <a:ext cx="11592233" cy="4310924"/>
          </a:xfrm>
          <a:prstGeom prst="rect">
            <a:avLst/>
          </a:prstGeom>
          <a:noFill/>
          <a:ln>
            <a:noFill/>
          </a:ln>
        </p:spPr>
        <p:txBody>
          <a:bodyPr anchorCtr="0" anchor="t" bIns="0" lIns="0" spcFirstLastPara="1" rIns="0" wrap="square" tIns="12700">
            <a:spAutoFit/>
          </a:bodyPr>
          <a:lstStyle/>
          <a:p>
            <a:pPr indent="-229234" lvl="0" marL="264160" marR="0" rtl="0" algn="l">
              <a:lnSpc>
                <a:spcPct val="100000"/>
              </a:lnSpc>
              <a:spcBef>
                <a:spcPts val="0"/>
              </a:spcBef>
              <a:spcAft>
                <a:spcPts val="0"/>
              </a:spcAft>
              <a:buClr>
                <a:schemeClr val="dk1"/>
              </a:buClr>
              <a:buSzPts val="2400"/>
              <a:buFont typeface="Times New Roman"/>
              <a:buAutoNum type="arabicPeriod"/>
            </a:pPr>
            <a:r>
              <a:rPr b="0" i="0" lang="en-GB" sz="2400" u="none" cap="none" strike="noStrike">
                <a:solidFill>
                  <a:schemeClr val="dk1"/>
                </a:solidFill>
                <a:latin typeface="Times New Roman"/>
                <a:ea typeface="Times New Roman"/>
                <a:cs typeface="Times New Roman"/>
                <a:sym typeface="Times New Roman"/>
              </a:rPr>
              <a:t>Low-level languages: Assembly languag</a:t>
            </a:r>
            <a:endParaRPr b="0" i="0" sz="2400" u="none" cap="none" strike="noStrike">
              <a:solidFill>
                <a:schemeClr val="dk1"/>
              </a:solidFill>
              <a:latin typeface="Times New Roman"/>
              <a:ea typeface="Times New Roman"/>
              <a:cs typeface="Times New Roman"/>
              <a:sym typeface="Times New Roman"/>
            </a:endParaRPr>
          </a:p>
          <a:p>
            <a:pPr indent="0" lvl="0" marL="35560" marR="14604" rtl="0" algn="l">
              <a:lnSpc>
                <a:spcPct val="113399"/>
              </a:lnSpc>
              <a:spcBef>
                <a:spcPts val="1000"/>
              </a:spcBef>
              <a:spcAft>
                <a:spcPts val="0"/>
              </a:spcAft>
              <a:buNone/>
            </a:pPr>
            <a:r>
              <a:rPr b="0" i="0" lang="en-GB" sz="2400" u="none" cap="none" strike="noStrike">
                <a:solidFill>
                  <a:schemeClr val="dk1"/>
                </a:solidFill>
                <a:latin typeface="Times New Roman"/>
                <a:ea typeface="Times New Roman"/>
                <a:cs typeface="Times New Roman"/>
                <a:sym typeface="Times New Roman"/>
              </a:rPr>
              <a:t>Each assembly language instruction accomplishes only a single operation and the coding for a  problem is at the individual instruction level.</a:t>
            </a:r>
            <a:endParaRPr b="0" i="0" sz="2400" u="none" cap="none" strike="noStrike">
              <a:solidFill>
                <a:schemeClr val="dk1"/>
              </a:solidFill>
              <a:latin typeface="Times New Roman"/>
              <a:ea typeface="Times New Roman"/>
              <a:cs typeface="Times New Roman"/>
              <a:sym typeface="Times New Roman"/>
            </a:endParaRPr>
          </a:p>
          <a:p>
            <a:pPr indent="-152400" lvl="0" marL="35560" marR="8255" rtl="0" algn="just">
              <a:lnSpc>
                <a:spcPct val="113399"/>
              </a:lnSpc>
              <a:spcBef>
                <a:spcPts val="1025"/>
              </a:spcBef>
              <a:spcAft>
                <a:spcPts val="0"/>
              </a:spcAft>
              <a:buClr>
                <a:schemeClr val="dk1"/>
              </a:buClr>
              <a:buSzPts val="2400"/>
              <a:buFont typeface="Times New Roman"/>
              <a:buAutoNum type="arabicPeriod" startAt="2"/>
            </a:pPr>
            <a:r>
              <a:rPr b="0" i="0" lang="en-GB" sz="2400" u="none" cap="none" strike="noStrike">
                <a:solidFill>
                  <a:schemeClr val="dk1"/>
                </a:solidFill>
                <a:latin typeface="Times New Roman"/>
                <a:ea typeface="Times New Roman"/>
                <a:cs typeface="Times New Roman"/>
                <a:sym typeface="Times New Roman"/>
              </a:rPr>
              <a:t>The	high	 level programming languages may also be categorized	into three	groups—  procedural, non-procedural, and problem oriented.</a:t>
            </a:r>
            <a:endParaRPr/>
          </a:p>
          <a:p>
            <a:pPr indent="-480695" lvl="0" marL="492759" marR="0" rtl="0" algn="l">
              <a:lnSpc>
                <a:spcPct val="100000"/>
              </a:lnSpc>
              <a:spcBef>
                <a:spcPts val="1315"/>
              </a:spcBef>
              <a:spcAft>
                <a:spcPts val="0"/>
              </a:spcAft>
              <a:buClr>
                <a:schemeClr val="dk1"/>
              </a:buClr>
              <a:buSzPts val="2400"/>
              <a:buFont typeface="Lucida Sans"/>
              <a:buChar char="□"/>
            </a:pPr>
            <a:r>
              <a:rPr b="0" i="0" lang="en-GB" sz="2400" u="none" cap="none" strike="noStrike">
                <a:solidFill>
                  <a:schemeClr val="dk1"/>
                </a:solidFill>
                <a:latin typeface="Times New Roman"/>
                <a:ea typeface="Times New Roman"/>
                <a:cs typeface="Times New Roman"/>
                <a:sym typeface="Times New Roman"/>
              </a:rPr>
              <a:t>Procedural programming languages- Algorithmic, Object oriented and Scripting</a:t>
            </a:r>
            <a:endParaRPr b="0" i="0" sz="2400" u="none" cap="none" strike="noStrike">
              <a:solidFill>
                <a:schemeClr val="dk1"/>
              </a:solidFill>
              <a:latin typeface="Times New Roman"/>
              <a:ea typeface="Times New Roman"/>
              <a:cs typeface="Times New Roman"/>
              <a:sym typeface="Times New Roman"/>
            </a:endParaRPr>
          </a:p>
          <a:p>
            <a:pPr indent="-480695" lvl="0" marL="492759" marR="0" rtl="0" algn="l">
              <a:lnSpc>
                <a:spcPct val="100000"/>
              </a:lnSpc>
              <a:spcBef>
                <a:spcPts val="1290"/>
              </a:spcBef>
              <a:spcAft>
                <a:spcPts val="0"/>
              </a:spcAft>
              <a:buClr>
                <a:schemeClr val="dk1"/>
              </a:buClr>
              <a:buSzPts val="2400"/>
              <a:buFont typeface="Lucida Sans"/>
              <a:buChar char="□"/>
            </a:pPr>
            <a:r>
              <a:rPr b="0" i="0" lang="en-GB" sz="2400" u="none" cap="none" strike="noStrike">
                <a:solidFill>
                  <a:schemeClr val="dk1"/>
                </a:solidFill>
                <a:latin typeface="Times New Roman"/>
                <a:ea typeface="Times New Roman"/>
                <a:cs typeface="Times New Roman"/>
                <a:sym typeface="Times New Roman"/>
              </a:rPr>
              <a:t>Non  Procedural Languages: Rule based languages or logic programming languages</a:t>
            </a:r>
            <a:endParaRPr b="0" i="0" sz="2400" u="none" cap="none" strike="noStrike">
              <a:solidFill>
                <a:schemeClr val="dk1"/>
              </a:solidFill>
              <a:latin typeface="Times New Roman"/>
              <a:ea typeface="Times New Roman"/>
              <a:cs typeface="Times New Roman"/>
              <a:sym typeface="Times New Roman"/>
            </a:endParaRPr>
          </a:p>
          <a:p>
            <a:pPr indent="-309244" lvl="0" marL="321310" marR="5080" rtl="0" algn="l">
              <a:lnSpc>
                <a:spcPct val="113399"/>
              </a:lnSpc>
              <a:spcBef>
                <a:spcPts val="1000"/>
              </a:spcBef>
              <a:spcAft>
                <a:spcPts val="0"/>
              </a:spcAft>
              <a:buClr>
                <a:schemeClr val="dk1"/>
              </a:buClr>
              <a:buSzPts val="2400"/>
              <a:buFont typeface="Lucida Sans"/>
              <a:buChar char="□"/>
            </a:pPr>
            <a:r>
              <a:rPr b="0" i="0" lang="en-GB" sz="2400" u="none" cap="none" strike="noStrike">
                <a:solidFill>
                  <a:schemeClr val="dk1"/>
                </a:solidFill>
                <a:latin typeface="Calibri"/>
                <a:ea typeface="Calibri"/>
                <a:cs typeface="Calibri"/>
                <a:sym typeface="Calibri"/>
              </a:rPr>
              <a:t>	</a:t>
            </a:r>
            <a:r>
              <a:rPr b="0" i="0" lang="en-GB" sz="2400" u="none" cap="none" strike="noStrike">
                <a:solidFill>
                  <a:schemeClr val="dk1"/>
                </a:solidFill>
                <a:latin typeface="Times New Roman"/>
                <a:ea typeface="Times New Roman"/>
                <a:cs typeface="Times New Roman"/>
                <a:sym typeface="Times New Roman"/>
              </a:rPr>
              <a:t>Problem-oriented languages: MATLAB is a very popular language among scientists	and  engineers</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4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40"/>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40"/>
          <p:cNvSpPr txBox="1"/>
          <p:nvPr>
            <p:ph type="title"/>
          </p:nvPr>
        </p:nvSpPr>
        <p:spPr>
          <a:xfrm>
            <a:off x="3295422" y="0"/>
            <a:ext cx="5827643" cy="14334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100"/>
              <a:buFont typeface="Helvetica Neue"/>
              <a:buNone/>
            </a:pPr>
            <a:r>
              <a:rPr b="0" i="0" lang="en-GB" sz="3100">
                <a:latin typeface="Helvetica Neue"/>
                <a:ea typeface="Helvetica Neue"/>
                <a:cs typeface="Helvetica Neue"/>
                <a:sym typeface="Helvetica Neue"/>
              </a:rPr>
              <a:t>Floating point constant</a:t>
            </a:r>
            <a:br>
              <a:rPr b="0" i="0" lang="en-GB" sz="3100">
                <a:latin typeface="Helvetica Neue"/>
                <a:ea typeface="Helvetica Neue"/>
                <a:cs typeface="Helvetica Neue"/>
                <a:sym typeface="Helvetica Neue"/>
              </a:rPr>
            </a:br>
            <a:br>
              <a:rPr lang="en-GB" sz="3100"/>
            </a:br>
            <a:endParaRPr sz="3100"/>
          </a:p>
        </p:txBody>
      </p:sp>
      <p:pic>
        <p:nvPicPr>
          <p:cNvPr id="468" name="Google Shape;468;p40"/>
          <p:cNvPicPr preferRelativeResize="0"/>
          <p:nvPr/>
        </p:nvPicPr>
        <p:blipFill rotWithShape="1">
          <a:blip r:embed="rId3">
            <a:alphaModFix/>
          </a:blip>
          <a:srcRect b="0" l="0" r="0" t="0"/>
          <a:stretch/>
        </p:blipFill>
        <p:spPr>
          <a:xfrm>
            <a:off x="120580" y="755391"/>
            <a:ext cx="5402528" cy="2673609"/>
          </a:xfrm>
          <a:prstGeom prst="rect">
            <a:avLst/>
          </a:prstGeom>
          <a:noFill/>
          <a:ln>
            <a:noFill/>
          </a:ln>
        </p:spPr>
      </p:pic>
      <p:sp>
        <p:nvSpPr>
          <p:cNvPr id="469" name="Google Shape;469;p40"/>
          <p:cNvSpPr txBox="1"/>
          <p:nvPr>
            <p:ph idx="1" type="body"/>
          </p:nvPr>
        </p:nvSpPr>
        <p:spPr>
          <a:xfrm>
            <a:off x="5526156" y="937846"/>
            <a:ext cx="5827644" cy="592015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900"/>
              <a:buChar char="•"/>
            </a:pPr>
            <a:r>
              <a:rPr b="0" i="0" lang="en-GB" sz="1900">
                <a:latin typeface="Helvetica Neue"/>
                <a:ea typeface="Helvetica Neue"/>
                <a:cs typeface="Helvetica Neue"/>
                <a:sym typeface="Helvetica Neue"/>
              </a:rPr>
              <a:t>A floating point constant consist of integer part, decimal point and fractional part. </a:t>
            </a:r>
            <a:endParaRPr/>
          </a:p>
          <a:p>
            <a:pPr indent="-228600" lvl="0" marL="228600" rtl="0" algn="just">
              <a:lnSpc>
                <a:spcPct val="90000"/>
              </a:lnSpc>
              <a:spcBef>
                <a:spcPts val="1000"/>
              </a:spcBef>
              <a:spcAft>
                <a:spcPts val="0"/>
              </a:spcAft>
              <a:buClr>
                <a:schemeClr val="dk1"/>
              </a:buClr>
              <a:buSzPts val="1900"/>
              <a:buChar char="•"/>
            </a:pPr>
            <a:r>
              <a:rPr b="0" i="0" lang="en-GB" sz="1900">
                <a:latin typeface="Helvetica Neue"/>
                <a:ea typeface="Helvetica Neue"/>
                <a:cs typeface="Helvetica Neue"/>
                <a:sym typeface="Helvetica Neue"/>
              </a:rPr>
              <a:t>A floating point constant contains exponential field e or E followed by an integer. </a:t>
            </a:r>
            <a:endParaRPr/>
          </a:p>
          <a:p>
            <a:pPr indent="-228600" lvl="0" marL="228600" rtl="0" algn="just">
              <a:lnSpc>
                <a:spcPct val="90000"/>
              </a:lnSpc>
              <a:spcBef>
                <a:spcPts val="1000"/>
              </a:spcBef>
              <a:spcAft>
                <a:spcPts val="0"/>
              </a:spcAft>
              <a:buClr>
                <a:schemeClr val="dk1"/>
              </a:buClr>
              <a:buSzPts val="1900"/>
              <a:buChar char="•"/>
            </a:pPr>
            <a:r>
              <a:rPr b="0" i="0" lang="en-GB" sz="1900">
                <a:latin typeface="Helvetica Neue"/>
                <a:ea typeface="Helvetica Neue"/>
                <a:cs typeface="Helvetica Neue"/>
                <a:sym typeface="Helvetica Neue"/>
              </a:rPr>
              <a:t>A normal decimal point value will be treated as double until a suffix f is added to the decimal point value</a:t>
            </a:r>
            <a:r>
              <a:rPr lang="en-GB" sz="1900">
                <a:latin typeface="Helvetica Neue"/>
                <a:ea typeface="Helvetica Neue"/>
                <a:cs typeface="Helvetica Neue"/>
                <a:sym typeface="Helvetica Neue"/>
              </a:rPr>
              <a:t>, if suffix (f or F) it will be treated as float</a:t>
            </a:r>
            <a:endParaRPr b="0" i="0" sz="1900">
              <a:latin typeface="Helvetica Neue"/>
              <a:ea typeface="Helvetica Neue"/>
              <a:cs typeface="Helvetica Neue"/>
              <a:sym typeface="Helvetica Neue"/>
            </a:endParaRPr>
          </a:p>
          <a:p>
            <a:pPr indent="-228600" lvl="0" marL="228600" rtl="0" algn="just">
              <a:lnSpc>
                <a:spcPct val="90000"/>
              </a:lnSpc>
              <a:spcBef>
                <a:spcPts val="1000"/>
              </a:spcBef>
              <a:spcAft>
                <a:spcPts val="0"/>
              </a:spcAft>
              <a:buClr>
                <a:schemeClr val="dk1"/>
              </a:buClr>
              <a:buSzPts val="1900"/>
              <a:buChar char="•"/>
            </a:pPr>
            <a:r>
              <a:rPr b="0" i="0" lang="en-GB" sz="1900">
                <a:latin typeface="Inter"/>
                <a:ea typeface="Inter"/>
                <a:cs typeface="Inter"/>
                <a:sym typeface="Inter"/>
              </a:rPr>
              <a:t>A </a:t>
            </a:r>
            <a:r>
              <a:rPr b="1" i="0" lang="en-GB" sz="1900">
                <a:latin typeface="Inter"/>
                <a:ea typeface="Inter"/>
                <a:cs typeface="Inter"/>
                <a:sym typeface="Inter"/>
              </a:rPr>
              <a:t>double</a:t>
            </a:r>
            <a:r>
              <a:rPr b="0" i="0" lang="en-GB" sz="1900">
                <a:latin typeface="Inter"/>
                <a:ea typeface="Inter"/>
                <a:cs typeface="Inter"/>
                <a:sym typeface="Inter"/>
              </a:rPr>
              <a:t> is a data type in C language that stores high-precision floating-point data or numbers in computer memory</a:t>
            </a:r>
            <a:endParaRPr b="0" i="0" sz="1900">
              <a:latin typeface="Helvetica Neue"/>
              <a:ea typeface="Helvetica Neue"/>
              <a:cs typeface="Helvetica Neue"/>
              <a:sym typeface="Helvetica Neue"/>
            </a:endParaRPr>
          </a:p>
          <a:p>
            <a:pPr indent="-228600" lvl="0" marL="228600" rtl="0" algn="just">
              <a:lnSpc>
                <a:spcPct val="90000"/>
              </a:lnSpc>
              <a:spcBef>
                <a:spcPts val="1000"/>
              </a:spcBef>
              <a:spcAft>
                <a:spcPts val="0"/>
              </a:spcAft>
              <a:buClr>
                <a:schemeClr val="dk1"/>
              </a:buClr>
              <a:buSzPts val="1900"/>
              <a:buChar char="•"/>
            </a:pPr>
            <a:r>
              <a:rPr b="0" i="0" lang="en-GB" sz="1900">
                <a:latin typeface="Helvetica Neue"/>
                <a:ea typeface="Helvetica Neue"/>
                <a:cs typeface="Helvetica Neue"/>
                <a:sym typeface="Helvetica Neue"/>
              </a:rPr>
              <a:t>Decimal point value using double will be more accurate than float. Adding suffix l or L to the Decimal point value will be treated as </a:t>
            </a:r>
            <a:r>
              <a:rPr b="0" i="1" lang="en-GB" sz="1900">
                <a:latin typeface="Helvetica Neue"/>
                <a:ea typeface="Helvetica Neue"/>
                <a:cs typeface="Helvetica Neue"/>
                <a:sym typeface="Helvetica Neue"/>
              </a:rPr>
              <a:t>long double</a:t>
            </a:r>
            <a:r>
              <a:rPr b="0" i="0" lang="en-GB" sz="1900">
                <a:latin typeface="Helvetica Neue"/>
                <a:ea typeface="Helvetica Neue"/>
                <a:cs typeface="Helvetica Neue"/>
                <a:sym typeface="Helvetica Neue"/>
              </a:rPr>
              <a:t>. </a:t>
            </a:r>
            <a:endParaRPr/>
          </a:p>
          <a:p>
            <a:pPr indent="-228600" lvl="0" marL="228600" rtl="0" algn="just">
              <a:lnSpc>
                <a:spcPct val="90000"/>
              </a:lnSpc>
              <a:spcBef>
                <a:spcPts val="1000"/>
              </a:spcBef>
              <a:spcAft>
                <a:spcPts val="0"/>
              </a:spcAft>
              <a:buClr>
                <a:schemeClr val="dk1"/>
              </a:buClr>
              <a:buSzPts val="1900"/>
              <a:buChar char="•"/>
            </a:pPr>
            <a:r>
              <a:rPr b="0" i="0" lang="en-GB" sz="1900">
                <a:latin typeface="Helvetica Neue"/>
                <a:ea typeface="Helvetica Neue"/>
                <a:cs typeface="Helvetica Neue"/>
                <a:sym typeface="Helvetica Neue"/>
              </a:rPr>
              <a:t>A floating point constant with an exponent is essentially the same as scientific notation, except that base 10 is replaced by e or E.</a:t>
            </a:r>
            <a:endParaRPr/>
          </a:p>
          <a:p>
            <a:pPr indent="-228600" lvl="0" marL="228600" rtl="0" algn="just">
              <a:lnSpc>
                <a:spcPct val="90000"/>
              </a:lnSpc>
              <a:spcBef>
                <a:spcPts val="1000"/>
              </a:spcBef>
              <a:spcAft>
                <a:spcPts val="0"/>
              </a:spcAft>
              <a:buClr>
                <a:schemeClr val="dk1"/>
              </a:buClr>
              <a:buSzPts val="1900"/>
              <a:buChar char="•"/>
            </a:pPr>
            <a:r>
              <a:rPr b="0" i="0" lang="en-GB" sz="1900">
                <a:latin typeface="Helvetica Neue"/>
                <a:ea typeface="Helvetica Neue"/>
                <a:cs typeface="Helvetica Neue"/>
                <a:sym typeface="Helvetica Neue"/>
              </a:rPr>
              <a:t>Exponential notation is useful in representing the numbers whose magnitudes are very large or very small</a:t>
            </a:r>
            <a:r>
              <a:rPr b="0" i="0" lang="en-GB" sz="1400">
                <a:latin typeface="Helvetica Neue"/>
                <a:ea typeface="Helvetica Neue"/>
                <a:cs typeface="Helvetica Neue"/>
                <a:sym typeface="Helvetica Neue"/>
              </a:rPr>
              <a:t>.</a:t>
            </a:r>
            <a:endParaRPr sz="1400"/>
          </a:p>
        </p:txBody>
      </p:sp>
      <p:sp>
        <p:nvSpPr>
          <p:cNvPr id="470" name="Google Shape;470;p40"/>
          <p:cNvSpPr txBox="1"/>
          <p:nvPr/>
        </p:nvSpPr>
        <p:spPr>
          <a:xfrm>
            <a:off x="838200" y="3855840"/>
            <a:ext cx="60960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0.12 --- Double</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0.12f ---- Float</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0.12F -----Float</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0.12l---- Long Double</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0.12L --- Long Double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0" i="0" lang="en-GB">
                <a:solidFill>
                  <a:srgbClr val="6D6D6D"/>
                </a:solidFill>
                <a:latin typeface="Helvetica Neue"/>
                <a:ea typeface="Helvetica Neue"/>
                <a:cs typeface="Helvetica Neue"/>
                <a:sym typeface="Helvetica Neue"/>
              </a:rPr>
              <a:t>What is Mantissa and Exponent?</a:t>
            </a:r>
            <a:br>
              <a:rPr b="0" i="0" lang="en-GB">
                <a:solidFill>
                  <a:srgbClr val="6D6D6D"/>
                </a:solidFill>
                <a:latin typeface="Helvetica Neue"/>
                <a:ea typeface="Helvetica Neue"/>
                <a:cs typeface="Helvetica Neue"/>
                <a:sym typeface="Helvetica Neue"/>
              </a:rPr>
            </a:br>
            <a:endParaRPr/>
          </a:p>
        </p:txBody>
      </p:sp>
      <p:sp>
        <p:nvSpPr>
          <p:cNvPr id="476" name="Google Shape;476;p41"/>
          <p:cNvSpPr txBox="1"/>
          <p:nvPr>
            <p:ph idx="1" type="body"/>
          </p:nvPr>
        </p:nvSpPr>
        <p:spPr>
          <a:xfrm>
            <a:off x="-5" y="1521867"/>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484848"/>
              </a:buClr>
              <a:buSzPts val="2800"/>
              <a:buChar char="•"/>
            </a:pPr>
            <a:r>
              <a:rPr b="0" i="0" lang="en-GB">
                <a:solidFill>
                  <a:srgbClr val="484848"/>
                </a:solidFill>
                <a:latin typeface="Helvetica Neue"/>
                <a:ea typeface="Helvetica Neue"/>
                <a:cs typeface="Helvetica Neue"/>
                <a:sym typeface="Helvetica Neue"/>
              </a:rPr>
              <a:t>Consider the number 257.47. This can also be return as 0.25747E</a:t>
            </a:r>
            <a:r>
              <a:rPr b="0" baseline="30000" i="0" lang="en-GB">
                <a:solidFill>
                  <a:srgbClr val="484848"/>
                </a:solidFill>
                <a:latin typeface="Helvetica Neue"/>
                <a:ea typeface="Helvetica Neue"/>
                <a:cs typeface="Helvetica Neue"/>
                <a:sym typeface="Helvetica Neue"/>
              </a:rPr>
              <a:t>3</a:t>
            </a:r>
            <a:r>
              <a:rPr b="0" i="0" lang="en-GB">
                <a:solidFill>
                  <a:srgbClr val="484848"/>
                </a:solidFill>
                <a:latin typeface="Helvetica Neue"/>
                <a:ea typeface="Helvetica Neue"/>
                <a:cs typeface="Helvetica Neue"/>
                <a:sym typeface="Helvetica Neue"/>
              </a:rPr>
              <a:t>. The sequence of digits after decimal point (25747) is a mantissa. The power of E (3) is known as exponent.</a:t>
            </a:r>
            <a:endParaRPr/>
          </a:p>
          <a:p>
            <a:pPr indent="-50800" lvl="0" marL="228600" rtl="0" algn="l">
              <a:lnSpc>
                <a:spcPct val="90000"/>
              </a:lnSpc>
              <a:spcBef>
                <a:spcPts val="1000"/>
              </a:spcBef>
              <a:spcAft>
                <a:spcPts val="0"/>
              </a:spcAft>
              <a:buClr>
                <a:schemeClr val="dk1"/>
              </a:buClr>
              <a:buSzPts val="2800"/>
              <a:buNone/>
            </a:pPr>
            <a:r>
              <a:t/>
            </a:r>
            <a:endParaRPr>
              <a:solidFill>
                <a:srgbClr val="484848"/>
              </a:solidFill>
              <a:latin typeface="Helvetica Neue"/>
              <a:ea typeface="Helvetica Neue"/>
              <a:cs typeface="Helvetica Neue"/>
              <a:sym typeface="Helvetica Neue"/>
            </a:endParaRPr>
          </a:p>
          <a:p>
            <a:pPr indent="-50800" lvl="0" marL="228600" rtl="0" algn="l">
              <a:lnSpc>
                <a:spcPct val="90000"/>
              </a:lnSpc>
              <a:spcBef>
                <a:spcPts val="1000"/>
              </a:spcBef>
              <a:spcAft>
                <a:spcPts val="0"/>
              </a:spcAft>
              <a:buClr>
                <a:schemeClr val="dk1"/>
              </a:buClr>
              <a:buSzPts val="2800"/>
              <a:buNone/>
            </a:pPr>
            <a:r>
              <a:t/>
            </a:r>
            <a:endParaRPr/>
          </a:p>
        </p:txBody>
      </p:sp>
      <p:pic>
        <p:nvPicPr>
          <p:cNvPr id="477" name="Google Shape;477;p41"/>
          <p:cNvPicPr preferRelativeResize="0"/>
          <p:nvPr/>
        </p:nvPicPr>
        <p:blipFill rotWithShape="1">
          <a:blip r:embed="rId3">
            <a:alphaModFix/>
          </a:blip>
          <a:srcRect b="0" l="0" r="0" t="0"/>
          <a:stretch/>
        </p:blipFill>
        <p:spPr>
          <a:xfrm>
            <a:off x="2147599" y="3838581"/>
            <a:ext cx="9053344" cy="17527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42"/>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4" name="Google Shape;484;p42"/>
          <p:cNvSpPr txBox="1"/>
          <p:nvPr>
            <p:ph type="title"/>
          </p:nvPr>
        </p:nvSpPr>
        <p:spPr>
          <a:xfrm>
            <a:off x="5152619" y="0"/>
            <a:ext cx="54588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Helvetica Neue"/>
              <a:buNone/>
            </a:pPr>
            <a:r>
              <a:rPr lang="en-GB">
                <a:latin typeface="Helvetica Neue"/>
                <a:ea typeface="Helvetica Neue"/>
                <a:cs typeface="Helvetica Neue"/>
                <a:sym typeface="Helvetica Neue"/>
              </a:rPr>
              <a:t>C</a:t>
            </a:r>
            <a:r>
              <a:rPr b="0" i="0" lang="en-GB">
                <a:latin typeface="Helvetica Neue"/>
                <a:ea typeface="Helvetica Neue"/>
                <a:cs typeface="Helvetica Neue"/>
                <a:sym typeface="Helvetica Neue"/>
              </a:rPr>
              <a:t>haracter constant</a:t>
            </a:r>
            <a:endParaRPr/>
          </a:p>
        </p:txBody>
      </p:sp>
      <p:sp>
        <p:nvSpPr>
          <p:cNvPr id="485" name="Google Shape;485;p42"/>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6" name="Google Shape;486;p42"/>
          <p:cNvPicPr preferRelativeResize="0"/>
          <p:nvPr/>
        </p:nvPicPr>
        <p:blipFill rotWithShape="1">
          <a:blip r:embed="rId3">
            <a:alphaModFix/>
          </a:blip>
          <a:srcRect b="0" l="0" r="0" t="0"/>
          <a:stretch/>
        </p:blipFill>
        <p:spPr>
          <a:xfrm>
            <a:off x="329206" y="1441419"/>
            <a:ext cx="4777381" cy="2969808"/>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487" name="Google Shape;487;p42"/>
          <p:cNvSpPr txBox="1"/>
          <p:nvPr>
            <p:ph idx="1" type="body"/>
          </p:nvPr>
        </p:nvSpPr>
        <p:spPr>
          <a:xfrm>
            <a:off x="5894962" y="1235947"/>
            <a:ext cx="5458838" cy="494101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b="0" i="0" lang="en-GB" sz="2400">
                <a:latin typeface="Helvetica Neue"/>
                <a:ea typeface="Helvetica Neue"/>
                <a:cs typeface="Helvetica Neue"/>
                <a:sym typeface="Helvetica Neue"/>
              </a:rPr>
              <a:t>A character constant is a single character enclosed within single quotes </a:t>
            </a:r>
            <a:r>
              <a:rPr b="1" i="0" lang="en-GB" sz="2400">
                <a:latin typeface="Helvetica Neue"/>
                <a:ea typeface="Helvetica Neue"/>
                <a:cs typeface="Helvetica Neue"/>
                <a:sym typeface="Helvetica Neue"/>
              </a:rPr>
              <a:t>' ‘</a:t>
            </a:r>
            <a:r>
              <a:rPr b="0" i="0" lang="en-GB" sz="2400">
                <a:latin typeface="Helvetica Neue"/>
                <a:ea typeface="Helvetica Neue"/>
                <a:cs typeface="Helvetica Neue"/>
                <a:sym typeface="Helvetica Neue"/>
              </a:rPr>
              <a:t>. </a:t>
            </a:r>
            <a:endParaRPr/>
          </a:p>
          <a:p>
            <a:pPr indent="-228600" lvl="0" marL="228600" rtl="0" algn="l">
              <a:lnSpc>
                <a:spcPct val="90000"/>
              </a:lnSpc>
              <a:spcBef>
                <a:spcPts val="1000"/>
              </a:spcBef>
              <a:spcAft>
                <a:spcPts val="0"/>
              </a:spcAft>
              <a:buClr>
                <a:schemeClr val="dk1"/>
              </a:buClr>
              <a:buSzPts val="2400"/>
              <a:buChar char="•"/>
            </a:pPr>
            <a:r>
              <a:rPr b="0" i="0" lang="en-GB" sz="2400">
                <a:latin typeface="Helvetica Neue"/>
                <a:ea typeface="Helvetica Neue"/>
                <a:cs typeface="Helvetica Neue"/>
                <a:sym typeface="Helvetica Neue"/>
              </a:rPr>
              <a:t>A character constant also represented with a single digit or a single special character or white space enclosed within a single quotes. </a:t>
            </a:r>
            <a:endParaRPr/>
          </a:p>
          <a:p>
            <a:pPr indent="-228600" lvl="0" marL="228600" rtl="0" algn="l">
              <a:lnSpc>
                <a:spcPct val="90000"/>
              </a:lnSpc>
              <a:spcBef>
                <a:spcPts val="1000"/>
              </a:spcBef>
              <a:spcAft>
                <a:spcPts val="0"/>
              </a:spcAft>
              <a:buClr>
                <a:schemeClr val="dk1"/>
              </a:buClr>
              <a:buSzPts val="2400"/>
              <a:buChar char="•"/>
            </a:pPr>
            <a:r>
              <a:rPr b="0" i="0" lang="en-GB" sz="2400">
                <a:latin typeface="Helvetica Neue"/>
                <a:ea typeface="Helvetica Neue"/>
                <a:cs typeface="Helvetica Neue"/>
                <a:sym typeface="Helvetica Neue"/>
              </a:rPr>
              <a:t>All PC make use of ASCII(American Standard Code for Information Interchange) character set, where each integer character is numerically encoded. </a:t>
            </a:r>
            <a:endParaRPr/>
          </a:p>
          <a:p>
            <a:pPr indent="-228600" lvl="0" marL="228600" rtl="0" algn="l">
              <a:lnSpc>
                <a:spcPct val="90000"/>
              </a:lnSpc>
              <a:spcBef>
                <a:spcPts val="1000"/>
              </a:spcBef>
              <a:spcAft>
                <a:spcPts val="0"/>
              </a:spcAft>
              <a:buClr>
                <a:schemeClr val="dk1"/>
              </a:buClr>
              <a:buSzPts val="2400"/>
              <a:buChar char="•"/>
            </a:pPr>
            <a:r>
              <a:rPr b="0" i="0" lang="en-GB" sz="2400">
                <a:latin typeface="Helvetica Neue"/>
                <a:ea typeface="Helvetica Neue"/>
                <a:cs typeface="Helvetica Neue"/>
                <a:sym typeface="Helvetica Neue"/>
              </a:rPr>
              <a:t>A character constant occupies a single byte.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0" i="0" lang="en-GB">
                <a:solidFill>
                  <a:srgbClr val="6D6D6D"/>
                </a:solidFill>
                <a:latin typeface="Helvetica Neue"/>
                <a:ea typeface="Helvetica Neue"/>
                <a:cs typeface="Helvetica Neue"/>
                <a:sym typeface="Helvetica Neue"/>
              </a:rPr>
              <a:t>String Constants</a:t>
            </a:r>
            <a:br>
              <a:rPr b="0" i="0" lang="en-GB">
                <a:solidFill>
                  <a:srgbClr val="6D6D6D"/>
                </a:solidFill>
                <a:latin typeface="Helvetica Neue"/>
                <a:ea typeface="Helvetica Neue"/>
                <a:cs typeface="Helvetica Neue"/>
                <a:sym typeface="Helvetica Neue"/>
              </a:rPr>
            </a:br>
            <a:endParaRPr/>
          </a:p>
        </p:txBody>
      </p:sp>
      <p:sp>
        <p:nvSpPr>
          <p:cNvPr id="493" name="Google Shape;493;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484848"/>
              </a:buClr>
              <a:buSzPts val="2800"/>
              <a:buChar char="•"/>
            </a:pPr>
            <a:r>
              <a:rPr b="0" i="0" lang="en-GB">
                <a:solidFill>
                  <a:srgbClr val="484848"/>
                </a:solidFill>
                <a:latin typeface="Helvetica Neue"/>
                <a:ea typeface="Helvetica Neue"/>
                <a:cs typeface="Helvetica Neue"/>
                <a:sym typeface="Helvetica Neue"/>
              </a:rPr>
              <a:t>A string constant is a sequence of characters enclosed within double quotes </a:t>
            </a:r>
            <a:r>
              <a:rPr b="1" i="0" lang="en-GB">
                <a:solidFill>
                  <a:srgbClr val="484848"/>
                </a:solidFill>
                <a:latin typeface="Helvetica Neue"/>
                <a:ea typeface="Helvetica Neue"/>
                <a:cs typeface="Helvetica Neue"/>
                <a:sym typeface="Helvetica Neue"/>
              </a:rPr>
              <a:t>" "</a:t>
            </a:r>
            <a:r>
              <a:rPr b="0" i="0" lang="en-GB">
                <a:solidFill>
                  <a:srgbClr val="484848"/>
                </a:solidFill>
                <a:latin typeface="Helvetica Neue"/>
                <a:ea typeface="Helvetica Neue"/>
                <a:cs typeface="Helvetica Neue"/>
                <a:sym typeface="Helvetica Neue"/>
              </a:rPr>
              <a:t>. The Characters may consists of letters, digits, escape sequences and spaces. A string constant always ends with null (/0). A string constant occupies a two bytes</a:t>
            </a:r>
            <a:endParaRPr/>
          </a:p>
        </p:txBody>
      </p:sp>
      <p:pic>
        <p:nvPicPr>
          <p:cNvPr id="494" name="Google Shape;494;p43"/>
          <p:cNvPicPr preferRelativeResize="0"/>
          <p:nvPr/>
        </p:nvPicPr>
        <p:blipFill rotWithShape="1">
          <a:blip r:embed="rId3">
            <a:alphaModFix/>
          </a:blip>
          <a:srcRect b="0" l="0" r="0" t="0"/>
          <a:stretch/>
        </p:blipFill>
        <p:spPr>
          <a:xfrm>
            <a:off x="1867492" y="3918857"/>
            <a:ext cx="9007621" cy="23930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4"/>
          <p:cNvSpPr txBox="1"/>
          <p:nvPr>
            <p:ph type="title"/>
          </p:nvPr>
        </p:nvSpPr>
        <p:spPr>
          <a:xfrm>
            <a:off x="293830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0" i="0" lang="en-GB">
                <a:solidFill>
                  <a:srgbClr val="6D6D6D"/>
                </a:solidFill>
                <a:latin typeface="Helvetica Neue"/>
                <a:ea typeface="Helvetica Neue"/>
                <a:cs typeface="Helvetica Neue"/>
                <a:sym typeface="Helvetica Neue"/>
              </a:rPr>
              <a:t>Declaring Constants </a:t>
            </a:r>
            <a:br>
              <a:rPr b="0" i="0" lang="en-GB">
                <a:solidFill>
                  <a:srgbClr val="6D6D6D"/>
                </a:solidFill>
                <a:latin typeface="Helvetica Neue"/>
                <a:ea typeface="Helvetica Neue"/>
                <a:cs typeface="Helvetica Neue"/>
                <a:sym typeface="Helvetica Neue"/>
              </a:rPr>
            </a:br>
            <a:endParaRPr/>
          </a:p>
        </p:txBody>
      </p:sp>
      <p:sp>
        <p:nvSpPr>
          <p:cNvPr id="500" name="Google Shape;500;p44"/>
          <p:cNvSpPr txBox="1"/>
          <p:nvPr>
            <p:ph idx="1" type="body"/>
          </p:nvPr>
        </p:nvSpPr>
        <p:spPr>
          <a:xfrm>
            <a:off x="503904" y="753908"/>
            <a:ext cx="11373464" cy="563705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61738E"/>
              </a:buClr>
              <a:buSzPct val="100000"/>
              <a:buChar char="•"/>
            </a:pPr>
            <a:r>
              <a:rPr b="0" i="0" lang="en-GB">
                <a:solidFill>
                  <a:srgbClr val="61738E"/>
                </a:solidFill>
                <a:latin typeface="Arial"/>
                <a:ea typeface="Arial"/>
                <a:cs typeface="Arial"/>
                <a:sym typeface="Arial"/>
              </a:rPr>
              <a:t>In the C programming language, A variable can be used as a constant by the following methods:</a:t>
            </a:r>
            <a:endParaRPr/>
          </a:p>
          <a:p>
            <a:pPr indent="-228600" lvl="0" marL="228600" rtl="0" algn="l">
              <a:lnSpc>
                <a:spcPct val="90000"/>
              </a:lnSpc>
              <a:spcBef>
                <a:spcPts val="1000"/>
              </a:spcBef>
              <a:spcAft>
                <a:spcPts val="0"/>
              </a:spcAft>
              <a:buClr>
                <a:srgbClr val="61738E"/>
              </a:buClr>
              <a:buSzPct val="100000"/>
              <a:buFont typeface="Arial"/>
              <a:buChar char="•"/>
            </a:pPr>
            <a:r>
              <a:rPr b="0" i="0" lang="en-GB">
                <a:solidFill>
                  <a:srgbClr val="61738E"/>
                </a:solidFill>
                <a:latin typeface="Arial"/>
                <a:ea typeface="Arial"/>
                <a:cs typeface="Arial"/>
                <a:sym typeface="Arial"/>
              </a:rPr>
              <a:t>Using const keyword.</a:t>
            </a:r>
            <a:endParaRPr/>
          </a:p>
          <a:p>
            <a:pPr indent="-228600" lvl="0" marL="228600" rtl="0" algn="l">
              <a:lnSpc>
                <a:spcPct val="90000"/>
              </a:lnSpc>
              <a:spcBef>
                <a:spcPts val="1000"/>
              </a:spcBef>
              <a:spcAft>
                <a:spcPts val="0"/>
              </a:spcAft>
              <a:buClr>
                <a:srgbClr val="61738E"/>
              </a:buClr>
              <a:buSzPct val="100000"/>
              <a:buFont typeface="Arial"/>
              <a:buChar char="•"/>
            </a:pPr>
            <a:r>
              <a:rPr b="0" i="0" lang="en-GB">
                <a:solidFill>
                  <a:srgbClr val="61738E"/>
                </a:solidFill>
                <a:latin typeface="Arial"/>
                <a:ea typeface="Arial"/>
                <a:cs typeface="Arial"/>
                <a:sym typeface="Arial"/>
              </a:rPr>
              <a:t>Using the #define preprocessor.</a:t>
            </a:r>
            <a:endParaRPr/>
          </a:p>
          <a:p>
            <a:pPr indent="-64135" lvl="0" marL="228600" rtl="0" algn="l">
              <a:lnSpc>
                <a:spcPct val="90000"/>
              </a:lnSpc>
              <a:spcBef>
                <a:spcPts val="1000"/>
              </a:spcBef>
              <a:spcAft>
                <a:spcPts val="0"/>
              </a:spcAft>
              <a:buClr>
                <a:schemeClr val="dk1"/>
              </a:buClr>
              <a:buSzPct val="100000"/>
              <a:buFont typeface="Arial"/>
              <a:buNone/>
            </a:pPr>
            <a:r>
              <a:t/>
            </a:r>
            <a:endParaRPr>
              <a:solidFill>
                <a:srgbClr val="61738E"/>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Char char="•"/>
            </a:pPr>
            <a:r>
              <a:rPr b="1" i="0" lang="en-GB">
                <a:highlight>
                  <a:srgbClr val="FFFF00"/>
                </a:highlight>
                <a:latin typeface="Arial"/>
                <a:ea typeface="Arial"/>
                <a:cs typeface="Arial"/>
                <a:sym typeface="Arial"/>
              </a:rPr>
              <a:t>const Keyword</a:t>
            </a:r>
            <a:endParaRPr/>
          </a:p>
          <a:p>
            <a:pPr indent="-228600" lvl="0" marL="228600" rtl="0" algn="l">
              <a:lnSpc>
                <a:spcPct val="90000"/>
              </a:lnSpc>
              <a:spcBef>
                <a:spcPts val="1000"/>
              </a:spcBef>
              <a:spcAft>
                <a:spcPts val="0"/>
              </a:spcAft>
              <a:buClr>
                <a:srgbClr val="61738E"/>
              </a:buClr>
              <a:buSzPct val="100000"/>
              <a:buChar char="•"/>
            </a:pPr>
            <a:r>
              <a:rPr b="0" i="0" lang="en-GB">
                <a:solidFill>
                  <a:srgbClr val="61738E"/>
                </a:solidFill>
                <a:latin typeface="Arial"/>
                <a:ea typeface="Arial"/>
                <a:cs typeface="Arial"/>
                <a:sym typeface="Arial"/>
              </a:rPr>
              <a:t>Using the </a:t>
            </a:r>
            <a:r>
              <a:rPr b="1" i="0" lang="en-GB">
                <a:solidFill>
                  <a:srgbClr val="61738E"/>
                </a:solidFill>
                <a:latin typeface="Arial"/>
                <a:ea typeface="Arial"/>
                <a:cs typeface="Arial"/>
                <a:sym typeface="Arial"/>
              </a:rPr>
              <a:t>const</a:t>
            </a:r>
            <a:r>
              <a:rPr b="0" i="0" lang="en-GB">
                <a:solidFill>
                  <a:srgbClr val="61738E"/>
                </a:solidFill>
                <a:latin typeface="Arial"/>
                <a:ea typeface="Arial"/>
                <a:cs typeface="Arial"/>
                <a:sym typeface="Arial"/>
              </a:rPr>
              <a:t> keyword is the most basic and simplest way to declare a constant</a:t>
            </a:r>
            <a:endParaRPr/>
          </a:p>
          <a:p>
            <a:pPr indent="-228600" lvl="0" marL="228600" rtl="0" algn="l">
              <a:lnSpc>
                <a:spcPct val="90000"/>
              </a:lnSpc>
              <a:spcBef>
                <a:spcPts val="1000"/>
              </a:spcBef>
              <a:spcAft>
                <a:spcPts val="0"/>
              </a:spcAft>
              <a:buClr>
                <a:srgbClr val="61738E"/>
              </a:buClr>
              <a:buSzPct val="100000"/>
              <a:buChar char="•"/>
            </a:pPr>
            <a:r>
              <a:rPr b="0" i="0" lang="en-GB">
                <a:solidFill>
                  <a:srgbClr val="61738E"/>
                </a:solidFill>
                <a:latin typeface="Arial"/>
                <a:ea typeface="Arial"/>
                <a:cs typeface="Arial"/>
                <a:sym typeface="Arial"/>
              </a:rPr>
              <a:t>You just have to add a const keyword preceding the declaration of the variable.</a:t>
            </a:r>
            <a:endParaRPr/>
          </a:p>
          <a:p>
            <a:pPr indent="-228600" lvl="0" marL="228600" rtl="0" algn="l">
              <a:lnSpc>
                <a:spcPct val="90000"/>
              </a:lnSpc>
              <a:spcBef>
                <a:spcPts val="1000"/>
              </a:spcBef>
              <a:spcAft>
                <a:spcPts val="0"/>
              </a:spcAft>
              <a:buClr>
                <a:srgbClr val="61738E"/>
              </a:buClr>
              <a:buSzPct val="100000"/>
              <a:buChar char="•"/>
            </a:pPr>
            <a:r>
              <a:rPr b="0" i="0" lang="en-GB">
                <a:solidFill>
                  <a:srgbClr val="61738E"/>
                </a:solidFill>
                <a:latin typeface="Arial"/>
                <a:ea typeface="Arial"/>
                <a:cs typeface="Arial"/>
                <a:sym typeface="Arial"/>
              </a:rPr>
              <a:t>While using the const keyword to define a constant one should keep in mind that the constant has to be initialized at the beginning of the program and cannot be changed later.</a:t>
            </a:r>
            <a:endParaRPr/>
          </a:p>
          <a:p>
            <a:pPr indent="-228600" lvl="0" marL="228600" rtl="0" algn="l">
              <a:lnSpc>
                <a:spcPct val="90000"/>
              </a:lnSpc>
              <a:spcBef>
                <a:spcPts val="1000"/>
              </a:spcBef>
              <a:spcAft>
                <a:spcPts val="0"/>
              </a:spcAft>
              <a:buClr>
                <a:srgbClr val="61738E"/>
              </a:buClr>
              <a:buSzPct val="100000"/>
              <a:buChar char="•"/>
            </a:pPr>
            <a:r>
              <a:rPr b="0" i="0" lang="en-GB">
                <a:solidFill>
                  <a:srgbClr val="61738E"/>
                </a:solidFill>
                <a:latin typeface="Arial"/>
                <a:ea typeface="Arial"/>
                <a:cs typeface="Arial"/>
                <a:sym typeface="Arial"/>
              </a:rPr>
              <a:t>                                  Syntax :</a:t>
            </a:r>
            <a:r>
              <a:rPr b="0" i="0" lang="en-GB">
                <a:solidFill>
                  <a:srgbClr val="B30058"/>
                </a:solidFill>
                <a:latin typeface="Arial"/>
                <a:ea typeface="Arial"/>
                <a:cs typeface="Arial"/>
                <a:sym typeface="Arial"/>
              </a:rPr>
              <a:t>const datatype variable-name =value;</a:t>
            </a:r>
            <a:endParaRPr b="1">
              <a:solidFill>
                <a:srgbClr val="61738E"/>
              </a:solidFill>
              <a:latin typeface="Arial"/>
              <a:ea typeface="Arial"/>
              <a:cs typeface="Arial"/>
              <a:sym typeface="Arial"/>
            </a:endParaRPr>
          </a:p>
          <a:p>
            <a:pPr indent="-228600" lvl="0" marL="228600" rtl="0" algn="l">
              <a:lnSpc>
                <a:spcPct val="90000"/>
              </a:lnSpc>
              <a:spcBef>
                <a:spcPts val="1000"/>
              </a:spcBef>
              <a:spcAft>
                <a:spcPts val="0"/>
              </a:spcAft>
              <a:buClr>
                <a:srgbClr val="61738E"/>
              </a:buClr>
              <a:buSzPct val="100000"/>
              <a:buChar char="•"/>
            </a:pPr>
            <a:r>
              <a:rPr b="1" i="0" lang="en-GB">
                <a:solidFill>
                  <a:srgbClr val="61738E"/>
                </a:solidFill>
                <a:latin typeface="Arial"/>
                <a:ea typeface="Arial"/>
                <a:cs typeface="Arial"/>
                <a:sym typeface="Arial"/>
              </a:rPr>
              <a:t>Eg : const float pi = 3.14;</a:t>
            </a:r>
            <a:endParaRPr/>
          </a:p>
          <a:p>
            <a:pPr indent="-64135" lvl="0" marL="228600" rtl="0" algn="l">
              <a:lnSpc>
                <a:spcPct val="90000"/>
              </a:lnSpc>
              <a:spcBef>
                <a:spcPts val="1000"/>
              </a:spcBef>
              <a:spcAft>
                <a:spcPts val="0"/>
              </a:spcAft>
              <a:buClr>
                <a:schemeClr val="dk1"/>
              </a:buClr>
              <a:buSzPct val="100000"/>
              <a:buFont typeface="Arial"/>
              <a:buNone/>
            </a:pPr>
            <a:r>
              <a:t/>
            </a:r>
            <a:endParaRPr b="0" i="0">
              <a:solidFill>
                <a:srgbClr val="61738E"/>
              </a:solidFill>
              <a:latin typeface="Arial"/>
              <a:ea typeface="Arial"/>
              <a:cs typeface="Arial"/>
              <a:sym typeface="Arial"/>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5"/>
          <p:cNvSpPr txBox="1"/>
          <p:nvPr>
            <p:ph type="title"/>
          </p:nvPr>
        </p:nvSpPr>
        <p:spPr>
          <a:xfrm>
            <a:off x="293830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0" i="0" lang="en-GB">
                <a:solidFill>
                  <a:srgbClr val="6D6D6D"/>
                </a:solidFill>
                <a:latin typeface="Helvetica Neue"/>
                <a:ea typeface="Helvetica Neue"/>
                <a:cs typeface="Helvetica Neue"/>
                <a:sym typeface="Helvetica Neue"/>
              </a:rPr>
              <a:t>Declaring Constants </a:t>
            </a:r>
            <a:br>
              <a:rPr b="0" i="0" lang="en-GB">
                <a:solidFill>
                  <a:srgbClr val="6D6D6D"/>
                </a:solidFill>
                <a:latin typeface="Helvetica Neue"/>
                <a:ea typeface="Helvetica Neue"/>
                <a:cs typeface="Helvetica Neue"/>
                <a:sym typeface="Helvetica Neue"/>
              </a:rPr>
            </a:br>
            <a:endParaRPr/>
          </a:p>
        </p:txBody>
      </p:sp>
      <p:sp>
        <p:nvSpPr>
          <p:cNvPr id="506" name="Google Shape;506;p45"/>
          <p:cNvSpPr txBox="1"/>
          <p:nvPr>
            <p:ph idx="1" type="body"/>
          </p:nvPr>
        </p:nvSpPr>
        <p:spPr>
          <a:xfrm>
            <a:off x="503904" y="753908"/>
            <a:ext cx="11373464" cy="5637059"/>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Arial"/>
              <a:buNone/>
            </a:pPr>
            <a:r>
              <a:t/>
            </a:r>
            <a:endParaRPr>
              <a:solidFill>
                <a:srgbClr val="61738E"/>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61738E"/>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
        <p:nvSpPr>
          <p:cNvPr id="507" name="Google Shape;507;p45"/>
          <p:cNvSpPr txBox="1"/>
          <p:nvPr/>
        </p:nvSpPr>
        <p:spPr>
          <a:xfrm>
            <a:off x="757082" y="1561236"/>
            <a:ext cx="10931013"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400">
                <a:solidFill>
                  <a:srgbClr val="61738E"/>
                </a:solidFill>
                <a:latin typeface="Times New Roman"/>
                <a:ea typeface="Times New Roman"/>
                <a:cs typeface="Times New Roman"/>
                <a:sym typeface="Times New Roman"/>
              </a:rPr>
              <a:t> #define preprocess, we have to keep in mind a few things.</a:t>
            </a:r>
            <a:endParaRPr/>
          </a:p>
          <a:p>
            <a:pPr indent="0" lvl="0" marL="0" marR="0" rtl="0" algn="l">
              <a:spcBef>
                <a:spcPts val="0"/>
              </a:spcBef>
              <a:spcAft>
                <a:spcPts val="0"/>
              </a:spcAft>
              <a:buNone/>
            </a:pPr>
            <a:r>
              <a:t/>
            </a:r>
            <a:endParaRPr b="0" i="0" sz="2400">
              <a:solidFill>
                <a:srgbClr val="61738E"/>
              </a:solidFill>
              <a:latin typeface="Times New Roman"/>
              <a:ea typeface="Times New Roman"/>
              <a:cs typeface="Times New Roman"/>
              <a:sym typeface="Times New Roman"/>
            </a:endParaRPr>
          </a:p>
          <a:p>
            <a:pPr indent="-152400" lvl="0" marL="0" marR="0" rtl="0" algn="l">
              <a:spcBef>
                <a:spcPts val="0"/>
              </a:spcBef>
              <a:spcAft>
                <a:spcPts val="0"/>
              </a:spcAft>
              <a:buClr>
                <a:srgbClr val="61738E"/>
              </a:buClr>
              <a:buSzPts val="2400"/>
              <a:buFont typeface="Arial"/>
              <a:buChar char="•"/>
            </a:pPr>
            <a:r>
              <a:rPr b="0" i="0" lang="en-GB" sz="2400">
                <a:solidFill>
                  <a:srgbClr val="61738E"/>
                </a:solidFill>
                <a:latin typeface="Times New Roman"/>
                <a:ea typeface="Times New Roman"/>
                <a:cs typeface="Times New Roman"/>
                <a:sym typeface="Times New Roman"/>
              </a:rPr>
              <a:t>The constant should be declared before the main function.</a:t>
            </a:r>
            <a:endParaRPr/>
          </a:p>
          <a:p>
            <a:pPr indent="0" lvl="0" marL="0" marR="0" rtl="0" algn="l">
              <a:spcBef>
                <a:spcPts val="0"/>
              </a:spcBef>
              <a:spcAft>
                <a:spcPts val="0"/>
              </a:spcAft>
              <a:buNone/>
            </a:pPr>
            <a:r>
              <a:t/>
            </a:r>
            <a:endParaRPr b="0" i="0" sz="2400">
              <a:solidFill>
                <a:srgbClr val="61738E"/>
              </a:solidFill>
              <a:latin typeface="Times New Roman"/>
              <a:ea typeface="Times New Roman"/>
              <a:cs typeface="Times New Roman"/>
              <a:sym typeface="Times New Roman"/>
            </a:endParaRPr>
          </a:p>
          <a:p>
            <a:pPr indent="-152400" lvl="0" marL="0" marR="0" rtl="0" algn="l">
              <a:spcBef>
                <a:spcPts val="0"/>
              </a:spcBef>
              <a:spcAft>
                <a:spcPts val="0"/>
              </a:spcAft>
              <a:buClr>
                <a:srgbClr val="61738E"/>
              </a:buClr>
              <a:buSzPts val="2400"/>
              <a:buFont typeface="Arial"/>
              <a:buChar char="•"/>
            </a:pPr>
            <a:r>
              <a:rPr b="0" i="0" lang="en-GB" sz="2400">
                <a:solidFill>
                  <a:srgbClr val="61738E"/>
                </a:solidFill>
                <a:latin typeface="Times New Roman"/>
                <a:ea typeface="Times New Roman"/>
                <a:cs typeface="Times New Roman"/>
                <a:sym typeface="Times New Roman"/>
              </a:rPr>
              <a:t>The common mistakes committed during the initialization of constant using #define preprocessor is adding a semicolon at the end of the declaration. </a:t>
            </a:r>
            <a:endParaRPr/>
          </a:p>
          <a:p>
            <a:pPr indent="0" lvl="0" marL="0" marR="0" rtl="0" algn="l">
              <a:spcBef>
                <a:spcPts val="0"/>
              </a:spcBef>
              <a:spcAft>
                <a:spcPts val="0"/>
              </a:spcAft>
              <a:buClr>
                <a:schemeClr val="dk1"/>
              </a:buClr>
              <a:buSzPts val="2400"/>
              <a:buFont typeface="Arial"/>
              <a:buNone/>
            </a:pPr>
            <a:r>
              <a:t/>
            </a:r>
            <a:endParaRPr sz="2400" u="sng">
              <a:solidFill>
                <a:srgbClr val="61738E"/>
              </a:solidFill>
              <a:latin typeface="Times New Roman"/>
              <a:ea typeface="Times New Roman"/>
              <a:cs typeface="Times New Roman"/>
              <a:sym typeface="Times New Roman"/>
            </a:endParaRPr>
          </a:p>
          <a:p>
            <a:pPr indent="-152400" lvl="0" marL="0" marR="0" rtl="0" algn="l">
              <a:spcBef>
                <a:spcPts val="0"/>
              </a:spcBef>
              <a:spcAft>
                <a:spcPts val="0"/>
              </a:spcAft>
              <a:buClr>
                <a:srgbClr val="61738E"/>
              </a:buClr>
              <a:buSzPts val="2400"/>
              <a:buFont typeface="Arial"/>
              <a:buChar char="•"/>
            </a:pPr>
            <a:r>
              <a:rPr b="0" i="0" lang="en-GB" sz="2400" u="sng">
                <a:solidFill>
                  <a:srgbClr val="61738E"/>
                </a:solidFill>
                <a:latin typeface="Times New Roman"/>
                <a:ea typeface="Times New Roman"/>
                <a:cs typeface="Times New Roman"/>
                <a:sym typeface="Times New Roman"/>
              </a:rPr>
              <a:t>Semicolons should not be added at the end of the declaration of a constant using the #define preprocessor.</a:t>
            </a:r>
            <a:endParaRPr/>
          </a:p>
          <a:p>
            <a:pPr indent="0" lvl="0" marL="0" marR="0" rtl="0" algn="l">
              <a:spcBef>
                <a:spcPts val="0"/>
              </a:spcBef>
              <a:spcAft>
                <a:spcPts val="0"/>
              </a:spcAft>
              <a:buClr>
                <a:schemeClr val="dk1"/>
              </a:buClr>
              <a:buSzPts val="2400"/>
              <a:buFont typeface="Arial"/>
              <a:buNone/>
            </a:pPr>
            <a:r>
              <a:t/>
            </a:r>
            <a:endParaRPr sz="2400" u="sng">
              <a:solidFill>
                <a:srgbClr val="61738E"/>
              </a:solidFill>
              <a:latin typeface="Times New Roman"/>
              <a:ea typeface="Times New Roman"/>
              <a:cs typeface="Times New Roman"/>
              <a:sym typeface="Times New Roman"/>
            </a:endParaRPr>
          </a:p>
          <a:p>
            <a:pPr indent="-152400" lvl="0" marL="0" marR="0" rtl="0" algn="l">
              <a:spcBef>
                <a:spcPts val="0"/>
              </a:spcBef>
              <a:spcAft>
                <a:spcPts val="0"/>
              </a:spcAft>
              <a:buClr>
                <a:srgbClr val="61738E"/>
              </a:buClr>
              <a:buSzPts val="2400"/>
              <a:buFont typeface="Arial"/>
              <a:buChar char="•"/>
            </a:pPr>
            <a:r>
              <a:rPr b="0" i="0" lang="en-GB" sz="2400" u="sng">
                <a:solidFill>
                  <a:srgbClr val="61738E"/>
                </a:solidFill>
                <a:latin typeface="Times New Roman"/>
                <a:ea typeface="Times New Roman"/>
                <a:cs typeface="Times New Roman"/>
                <a:sym typeface="Times New Roman"/>
              </a:rPr>
              <a:t>Syntax : </a:t>
            </a:r>
            <a:r>
              <a:rPr b="0" i="0" lang="en-GB" sz="2400">
                <a:solidFill>
                  <a:srgbClr val="B30058"/>
                </a:solidFill>
                <a:latin typeface="Arial"/>
                <a:ea typeface="Arial"/>
                <a:cs typeface="Arial"/>
                <a:sym typeface="Arial"/>
              </a:rPr>
              <a:t>#define constant_name value</a:t>
            </a:r>
            <a:endParaRPr/>
          </a:p>
          <a:p>
            <a:pPr indent="0" lvl="0" marL="0" marR="0" rtl="0" algn="l">
              <a:spcBef>
                <a:spcPts val="0"/>
              </a:spcBef>
              <a:spcAft>
                <a:spcPts val="0"/>
              </a:spcAft>
              <a:buClr>
                <a:schemeClr val="dk1"/>
              </a:buClr>
              <a:buSzPts val="2400"/>
              <a:buFont typeface="Arial"/>
              <a:buNone/>
            </a:pPr>
            <a:r>
              <a:t/>
            </a:r>
            <a:endParaRPr sz="2400">
              <a:solidFill>
                <a:srgbClr val="B30058"/>
              </a:solidFill>
              <a:latin typeface="Arial"/>
              <a:ea typeface="Arial"/>
              <a:cs typeface="Arial"/>
              <a:sym typeface="Arial"/>
            </a:endParaRPr>
          </a:p>
          <a:p>
            <a:pPr indent="-152400" lvl="0" marL="0" marR="0" rtl="0" algn="l">
              <a:spcBef>
                <a:spcPts val="0"/>
              </a:spcBef>
              <a:spcAft>
                <a:spcPts val="0"/>
              </a:spcAft>
              <a:buClr>
                <a:srgbClr val="B30058"/>
              </a:buClr>
              <a:buSzPts val="2400"/>
              <a:buFont typeface="Arial"/>
              <a:buChar char="•"/>
            </a:pPr>
            <a:r>
              <a:rPr b="0" i="0" lang="en-GB" sz="2400">
                <a:solidFill>
                  <a:srgbClr val="B30058"/>
                </a:solidFill>
                <a:latin typeface="Arial"/>
                <a:ea typeface="Arial"/>
                <a:cs typeface="Arial"/>
                <a:sym typeface="Arial"/>
              </a:rPr>
              <a:t>Eg: #define pi 3.14</a:t>
            </a:r>
            <a:endParaRPr b="0" i="0" sz="2400">
              <a:solidFill>
                <a:srgbClr val="61738E"/>
              </a:solidFill>
              <a:latin typeface="Times New Roman"/>
              <a:ea typeface="Times New Roman"/>
              <a:cs typeface="Times New Roman"/>
              <a:sym typeface="Times New Roman"/>
            </a:endParaRPr>
          </a:p>
        </p:txBody>
      </p:sp>
      <p:sp>
        <p:nvSpPr>
          <p:cNvPr id="508" name="Google Shape;508;p45"/>
          <p:cNvSpPr txBox="1"/>
          <p:nvPr/>
        </p:nvSpPr>
        <p:spPr>
          <a:xfrm>
            <a:off x="825910" y="857552"/>
            <a:ext cx="6725400" cy="4617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61738E"/>
              </a:buClr>
              <a:buSzPts val="2400"/>
              <a:buFont typeface="Arial"/>
              <a:buChar char="•"/>
            </a:pPr>
            <a:r>
              <a:rPr b="0" i="0" lang="en-GB" sz="2400">
                <a:solidFill>
                  <a:srgbClr val="61738E"/>
                </a:solidFill>
                <a:latin typeface="Arial"/>
                <a:ea typeface="Arial"/>
                <a:cs typeface="Arial"/>
                <a:sym typeface="Arial"/>
              </a:rPr>
              <a:t>Using the #define preprocessor</a:t>
            </a:r>
            <a:r>
              <a:rPr b="0" i="0" lang="en-GB" sz="1800">
                <a:solidFill>
                  <a:srgbClr val="61738E"/>
                </a:solidFill>
                <a:latin typeface="Arial"/>
                <a:ea typeface="Arial"/>
                <a:cs typeface="Arial"/>
                <a:sym typeface="Arial"/>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2293374" y="-63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0" i="0" lang="en-GB">
                <a:solidFill>
                  <a:srgbClr val="6D6D6D"/>
                </a:solidFill>
                <a:latin typeface="Helvetica Neue"/>
                <a:ea typeface="Helvetica Neue"/>
                <a:cs typeface="Helvetica Neue"/>
                <a:sym typeface="Helvetica Neue"/>
              </a:rPr>
              <a:t>Rules for Defining Constants </a:t>
            </a:r>
            <a:br>
              <a:rPr b="0" i="0" lang="en-GB">
                <a:solidFill>
                  <a:srgbClr val="6D6D6D"/>
                </a:solidFill>
                <a:latin typeface="Helvetica Neue"/>
                <a:ea typeface="Helvetica Neue"/>
                <a:cs typeface="Helvetica Neue"/>
                <a:sym typeface="Helvetica Neue"/>
              </a:rPr>
            </a:br>
            <a:endParaRPr/>
          </a:p>
        </p:txBody>
      </p:sp>
      <p:sp>
        <p:nvSpPr>
          <p:cNvPr id="514" name="Google Shape;514;p46"/>
          <p:cNvSpPr txBox="1"/>
          <p:nvPr>
            <p:ph idx="1" type="body"/>
          </p:nvPr>
        </p:nvSpPr>
        <p:spPr>
          <a:xfrm>
            <a:off x="503904" y="753908"/>
            <a:ext cx="11373464" cy="56370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61738E"/>
              </a:buClr>
              <a:buSzPts val="2800"/>
              <a:buNone/>
            </a:pPr>
            <a:r>
              <a:rPr lang="en-GB">
                <a:solidFill>
                  <a:srgbClr val="61738E"/>
                </a:solidFill>
                <a:latin typeface="Arial"/>
                <a:ea typeface="Arial"/>
                <a:cs typeface="Arial"/>
                <a:sym typeface="Arial"/>
              </a:rPr>
              <a:t>Constant names are usually return in the capital letters to visually distinguish them from the other variables</a:t>
            </a:r>
            <a:endParaRPr/>
          </a:p>
          <a:p>
            <a:pPr indent="0" lvl="0" marL="0" rtl="0" algn="l">
              <a:lnSpc>
                <a:spcPct val="90000"/>
              </a:lnSpc>
              <a:spcBef>
                <a:spcPts val="1000"/>
              </a:spcBef>
              <a:spcAft>
                <a:spcPts val="0"/>
              </a:spcAft>
              <a:buClr>
                <a:schemeClr val="dk1"/>
              </a:buClr>
              <a:buSzPts val="2800"/>
              <a:buNone/>
            </a:pPr>
            <a:r>
              <a:t/>
            </a:r>
            <a:endParaRPr>
              <a:solidFill>
                <a:srgbClr val="61738E"/>
              </a:solidFill>
              <a:latin typeface="Arial"/>
              <a:ea typeface="Arial"/>
              <a:cs typeface="Arial"/>
              <a:sym typeface="Arial"/>
            </a:endParaRPr>
          </a:p>
          <a:p>
            <a:pPr indent="0" lvl="0" marL="0" rtl="0" algn="l">
              <a:lnSpc>
                <a:spcPct val="90000"/>
              </a:lnSpc>
              <a:spcBef>
                <a:spcPts val="1000"/>
              </a:spcBef>
              <a:spcAft>
                <a:spcPts val="0"/>
              </a:spcAft>
              <a:buClr>
                <a:srgbClr val="61738E"/>
              </a:buClr>
              <a:buSzPts val="2800"/>
              <a:buNone/>
            </a:pPr>
            <a:r>
              <a:rPr lang="en-GB">
                <a:solidFill>
                  <a:srgbClr val="61738E"/>
                </a:solidFill>
                <a:latin typeface="Arial"/>
                <a:ea typeface="Arial"/>
                <a:cs typeface="Arial"/>
                <a:sym typeface="Arial"/>
              </a:rPr>
              <a:t>No Blank space are allowed between #symbol and define keyword</a:t>
            </a:r>
            <a:endParaRPr/>
          </a:p>
          <a:p>
            <a:pPr indent="0" lvl="0" marL="0" rtl="0" algn="l">
              <a:lnSpc>
                <a:spcPct val="90000"/>
              </a:lnSpc>
              <a:spcBef>
                <a:spcPts val="1000"/>
              </a:spcBef>
              <a:spcAft>
                <a:spcPts val="0"/>
              </a:spcAft>
              <a:buClr>
                <a:schemeClr val="dk1"/>
              </a:buClr>
              <a:buSzPts val="2800"/>
              <a:buNone/>
            </a:pPr>
            <a:r>
              <a:t/>
            </a:r>
            <a:endParaRPr>
              <a:solidFill>
                <a:srgbClr val="61738E"/>
              </a:solidFill>
              <a:latin typeface="Arial"/>
              <a:ea typeface="Arial"/>
              <a:cs typeface="Arial"/>
              <a:sym typeface="Arial"/>
            </a:endParaRPr>
          </a:p>
          <a:p>
            <a:pPr indent="0" lvl="0" marL="0" rtl="0" algn="l">
              <a:lnSpc>
                <a:spcPct val="90000"/>
              </a:lnSpc>
              <a:spcBef>
                <a:spcPts val="1000"/>
              </a:spcBef>
              <a:spcAft>
                <a:spcPts val="0"/>
              </a:spcAft>
              <a:buClr>
                <a:srgbClr val="61738E"/>
              </a:buClr>
              <a:buSzPts val="2800"/>
              <a:buNone/>
            </a:pPr>
            <a:r>
              <a:rPr lang="en-GB">
                <a:solidFill>
                  <a:srgbClr val="61738E"/>
                </a:solidFill>
                <a:latin typeface="Arial"/>
                <a:ea typeface="Arial"/>
                <a:cs typeface="Arial"/>
                <a:sym typeface="Arial"/>
              </a:rPr>
              <a:t>Blank space must be used between # define and constant name and constant name and value</a:t>
            </a:r>
            <a:endParaRPr/>
          </a:p>
          <a:p>
            <a:pPr indent="0" lvl="0" marL="0" rtl="0" algn="l">
              <a:lnSpc>
                <a:spcPct val="90000"/>
              </a:lnSpc>
              <a:spcBef>
                <a:spcPts val="1000"/>
              </a:spcBef>
              <a:spcAft>
                <a:spcPts val="0"/>
              </a:spcAft>
              <a:buClr>
                <a:schemeClr val="dk1"/>
              </a:buClr>
              <a:buSzPts val="2800"/>
              <a:buNone/>
            </a:pPr>
            <a:r>
              <a:t/>
            </a:r>
            <a:endParaRPr>
              <a:solidFill>
                <a:srgbClr val="61738E"/>
              </a:solidFill>
              <a:latin typeface="Arial"/>
              <a:ea typeface="Arial"/>
              <a:cs typeface="Arial"/>
              <a:sym typeface="Arial"/>
            </a:endParaRPr>
          </a:p>
          <a:p>
            <a:pPr indent="0" lvl="0" marL="0" rtl="0" algn="l">
              <a:lnSpc>
                <a:spcPct val="90000"/>
              </a:lnSpc>
              <a:spcBef>
                <a:spcPts val="1000"/>
              </a:spcBef>
              <a:spcAft>
                <a:spcPts val="0"/>
              </a:spcAft>
              <a:buClr>
                <a:srgbClr val="61738E"/>
              </a:buClr>
              <a:buSzPts val="2800"/>
              <a:buNone/>
            </a:pPr>
            <a:r>
              <a:rPr lang="en-GB">
                <a:solidFill>
                  <a:srgbClr val="61738E"/>
                </a:solidFill>
                <a:latin typeface="Arial"/>
                <a:ea typeface="Arial"/>
                <a:cs typeface="Arial"/>
                <a:sym typeface="Arial"/>
              </a:rPr>
              <a:t>#define is the pre processor complier directive and not a statement , so it doesnt end with semicolon.</a:t>
            </a:r>
            <a:endParaRPr/>
          </a:p>
          <a:p>
            <a:pPr indent="0" lvl="0" marL="0" rtl="0" algn="l">
              <a:lnSpc>
                <a:spcPct val="90000"/>
              </a:lnSpc>
              <a:spcBef>
                <a:spcPts val="1000"/>
              </a:spcBef>
              <a:spcAft>
                <a:spcPts val="0"/>
              </a:spcAft>
              <a:buClr>
                <a:schemeClr val="dk1"/>
              </a:buClr>
              <a:buSzPts val="2800"/>
              <a:buNone/>
            </a:pPr>
            <a:r>
              <a:t/>
            </a:r>
            <a:endParaRPr>
              <a:solidFill>
                <a:srgbClr val="61738E"/>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solidFill>
                <a:srgbClr val="61738E"/>
              </a:solidFill>
              <a:latin typeface="Arial"/>
              <a:ea typeface="Arial"/>
              <a:cs typeface="Arial"/>
              <a:sym typeface="Arial"/>
            </a:endParaRPr>
          </a:p>
        </p:txBody>
      </p:sp>
      <p:sp>
        <p:nvSpPr>
          <p:cNvPr id="515" name="Google Shape;515;p46"/>
          <p:cNvSpPr txBox="1"/>
          <p:nvPr/>
        </p:nvSpPr>
        <p:spPr>
          <a:xfrm>
            <a:off x="825910" y="857552"/>
            <a:ext cx="6725264" cy="369332"/>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61738E"/>
              </a:buClr>
              <a:buSzPts val="1800"/>
              <a:buFont typeface="Arial"/>
              <a:buChar char="•"/>
            </a:pPr>
            <a:r>
              <a:rPr b="0" i="0" lang="en-GB" sz="1800">
                <a:solidFill>
                  <a:srgbClr val="61738E"/>
                </a:solidFill>
                <a:latin typeface="Arial"/>
                <a:ea typeface="Arial"/>
                <a:cs typeface="Arial"/>
                <a:sym typeface="Arial"/>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7"/>
          <p:cNvSpPr txBox="1"/>
          <p:nvPr>
            <p:ph type="title"/>
          </p:nvPr>
        </p:nvSpPr>
        <p:spPr>
          <a:xfrm>
            <a:off x="2293374" y="-6346"/>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10B38"/>
              </a:buClr>
              <a:buSzPct val="100000"/>
              <a:buFont typeface="Arial"/>
              <a:buNone/>
            </a:pPr>
            <a:br>
              <a:rPr b="0" i="0" lang="en-GB">
                <a:solidFill>
                  <a:srgbClr val="610B38"/>
                </a:solidFill>
                <a:latin typeface="Arial"/>
                <a:ea typeface="Arial"/>
                <a:cs typeface="Arial"/>
                <a:sym typeface="Arial"/>
              </a:rPr>
            </a:br>
            <a:r>
              <a:rPr b="0" i="0" lang="en-GB">
                <a:solidFill>
                  <a:srgbClr val="610B38"/>
                </a:solidFill>
                <a:latin typeface="Arial"/>
                <a:ea typeface="Arial"/>
                <a:cs typeface="Arial"/>
                <a:sym typeface="Arial"/>
              </a:rPr>
              <a:t>                       Basic Data Types</a:t>
            </a:r>
            <a:br>
              <a:rPr b="0" i="0" lang="en-GB">
                <a:solidFill>
                  <a:srgbClr val="610B38"/>
                </a:solidFill>
                <a:latin typeface="Arial"/>
                <a:ea typeface="Arial"/>
                <a:cs typeface="Arial"/>
                <a:sym typeface="Arial"/>
              </a:rPr>
            </a:br>
            <a:br>
              <a:rPr b="0" i="0" lang="en-GB">
                <a:solidFill>
                  <a:srgbClr val="6D6D6D"/>
                </a:solidFill>
                <a:latin typeface="Helvetica Neue"/>
                <a:ea typeface="Helvetica Neue"/>
                <a:cs typeface="Helvetica Neue"/>
                <a:sym typeface="Helvetica Neue"/>
              </a:rPr>
            </a:br>
            <a:endParaRPr/>
          </a:p>
        </p:txBody>
      </p:sp>
      <p:sp>
        <p:nvSpPr>
          <p:cNvPr id="521" name="Google Shape;521;p47"/>
          <p:cNvSpPr txBox="1"/>
          <p:nvPr>
            <p:ph idx="1" type="body"/>
          </p:nvPr>
        </p:nvSpPr>
        <p:spPr>
          <a:xfrm>
            <a:off x="2757496" y="857562"/>
            <a:ext cx="11779500" cy="7178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33333"/>
              </a:buClr>
              <a:buSzPts val="2800"/>
              <a:buNone/>
            </a:pPr>
            <a:r>
              <a:rPr b="0" i="0" lang="en-GB">
                <a:solidFill>
                  <a:srgbClr val="333333"/>
                </a:solidFill>
                <a:latin typeface="Inter"/>
                <a:ea typeface="Inter"/>
                <a:cs typeface="Inter"/>
                <a:sym typeface="Inter"/>
              </a:rPr>
              <a:t>The basic data types are integer-based and floating-point based. C language supports both signed and unsigned literals</a:t>
            </a:r>
            <a:endParaRPr>
              <a:solidFill>
                <a:srgbClr val="61738E"/>
              </a:solidFill>
              <a:latin typeface="Arial"/>
              <a:ea typeface="Arial"/>
              <a:cs typeface="Arial"/>
              <a:sym typeface="Arial"/>
            </a:endParaRPr>
          </a:p>
        </p:txBody>
      </p:sp>
      <p:sp>
        <p:nvSpPr>
          <p:cNvPr id="522" name="Google Shape;522;p47"/>
          <p:cNvSpPr txBox="1"/>
          <p:nvPr/>
        </p:nvSpPr>
        <p:spPr>
          <a:xfrm>
            <a:off x="825910" y="857552"/>
            <a:ext cx="6725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a:solidFill>
                  <a:srgbClr val="61738E"/>
                </a:solidFill>
                <a:latin typeface="Arial"/>
                <a:ea typeface="Arial"/>
                <a:cs typeface="Arial"/>
                <a:sym typeface="Arial"/>
              </a:rPr>
              <a:t>.</a:t>
            </a:r>
            <a:endParaRPr/>
          </a:p>
        </p:txBody>
      </p:sp>
      <p:pic>
        <p:nvPicPr>
          <p:cNvPr descr="What is data type and why it is important in programming languages? - Quora" id="523" name="Google Shape;523;p47"/>
          <p:cNvPicPr preferRelativeResize="0"/>
          <p:nvPr/>
        </p:nvPicPr>
        <p:blipFill rotWithShape="1">
          <a:blip r:embed="rId3">
            <a:alphaModFix/>
          </a:blip>
          <a:srcRect b="0" l="0" r="0" t="0"/>
          <a:stretch/>
        </p:blipFill>
        <p:spPr>
          <a:xfrm>
            <a:off x="3435992" y="1835176"/>
            <a:ext cx="5938683" cy="45366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8"/>
          <p:cNvSpPr txBox="1"/>
          <p:nvPr>
            <p:ph type="title"/>
          </p:nvPr>
        </p:nvSpPr>
        <p:spPr>
          <a:xfrm>
            <a:off x="641555" y="-5890"/>
            <a:ext cx="10515600" cy="68692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Variables </a:t>
            </a:r>
            <a:endParaRPr/>
          </a:p>
        </p:txBody>
      </p:sp>
      <p:sp>
        <p:nvSpPr>
          <p:cNvPr id="529" name="Google Shape;529;p48"/>
          <p:cNvSpPr txBox="1"/>
          <p:nvPr>
            <p:ph idx="1" type="body"/>
          </p:nvPr>
        </p:nvSpPr>
        <p:spPr>
          <a:xfrm>
            <a:off x="137652" y="521415"/>
            <a:ext cx="11412793" cy="634902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rgbClr val="444444"/>
              </a:buClr>
              <a:buSzPts val="2800"/>
              <a:buChar char="•"/>
            </a:pPr>
            <a:r>
              <a:rPr b="0" i="0" lang="en-GB">
                <a:solidFill>
                  <a:srgbClr val="444444"/>
                </a:solidFill>
                <a:latin typeface="Poppins"/>
                <a:ea typeface="Poppins"/>
                <a:cs typeface="Poppins"/>
                <a:sym typeface="Poppins"/>
              </a:rPr>
              <a:t>Variable is basically nothing but the name of a memory location that we use for storing data.</a:t>
            </a:r>
            <a:endParaRPr/>
          </a:p>
          <a:p>
            <a:pPr indent="-228600" lvl="0" marL="228600" rtl="0" algn="just">
              <a:lnSpc>
                <a:spcPct val="90000"/>
              </a:lnSpc>
              <a:spcBef>
                <a:spcPts val="1000"/>
              </a:spcBef>
              <a:spcAft>
                <a:spcPts val="0"/>
              </a:spcAft>
              <a:buClr>
                <a:srgbClr val="444444"/>
              </a:buClr>
              <a:buSzPts val="2800"/>
              <a:buChar char="•"/>
            </a:pPr>
            <a:r>
              <a:rPr lang="en-GB">
                <a:solidFill>
                  <a:srgbClr val="444444"/>
                </a:solidFill>
                <a:latin typeface="Poppins"/>
                <a:ea typeface="Poppins"/>
                <a:cs typeface="Poppins"/>
                <a:sym typeface="Poppins"/>
              </a:rPr>
              <a:t>C supports two kind of variables : Numeric and Character Variables.</a:t>
            </a:r>
            <a:endParaRPr/>
          </a:p>
          <a:p>
            <a:pPr indent="-228600" lvl="0" marL="228600" rtl="0" algn="just">
              <a:lnSpc>
                <a:spcPct val="90000"/>
              </a:lnSpc>
              <a:spcBef>
                <a:spcPts val="1000"/>
              </a:spcBef>
              <a:spcAft>
                <a:spcPts val="0"/>
              </a:spcAft>
              <a:buClr>
                <a:srgbClr val="444444"/>
              </a:buClr>
              <a:buSzPts val="2800"/>
              <a:buChar char="•"/>
            </a:pPr>
            <a:r>
              <a:rPr lang="en-GB">
                <a:solidFill>
                  <a:srgbClr val="444444"/>
                </a:solidFill>
                <a:latin typeface="Poppins"/>
                <a:ea typeface="Poppins"/>
                <a:cs typeface="Poppins"/>
                <a:sym typeface="Poppins"/>
              </a:rPr>
              <a:t>Syntax to declare variables  : </a:t>
            </a:r>
            <a:r>
              <a:rPr b="0" i="0" lang="en-GB">
                <a:solidFill>
                  <a:srgbClr val="000000"/>
                </a:solidFill>
                <a:highlight>
                  <a:srgbClr val="FFFF00"/>
                </a:highlight>
                <a:latin typeface="Inter"/>
                <a:ea typeface="Inter"/>
                <a:cs typeface="Inter"/>
                <a:sym typeface="Inter"/>
              </a:rPr>
              <a:t>type variable_list  </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Inter"/>
                <a:ea typeface="Inter"/>
                <a:cs typeface="Inter"/>
                <a:sym typeface="Inter"/>
              </a:rPr>
              <a:t>Eg: int salary</a:t>
            </a:r>
            <a:endParaRPr>
              <a:solidFill>
                <a:srgbClr val="444444"/>
              </a:solidFill>
              <a:latin typeface="Poppins"/>
              <a:ea typeface="Poppins"/>
              <a:cs typeface="Poppins"/>
              <a:sym typeface="Poppins"/>
            </a:endParaRPr>
          </a:p>
          <a:p>
            <a:pPr indent="-228600" lvl="0" marL="228600" rtl="0" algn="just">
              <a:lnSpc>
                <a:spcPct val="90000"/>
              </a:lnSpc>
              <a:spcBef>
                <a:spcPts val="1000"/>
              </a:spcBef>
              <a:spcAft>
                <a:spcPts val="0"/>
              </a:spcAft>
              <a:buClr>
                <a:srgbClr val="444444"/>
              </a:buClr>
              <a:buSzPts val="2800"/>
              <a:buChar char="•"/>
            </a:pPr>
            <a:r>
              <a:rPr i="1" lang="en-GB" u="sng">
                <a:solidFill>
                  <a:srgbClr val="444444"/>
                </a:solidFill>
                <a:latin typeface="Poppins"/>
                <a:ea typeface="Poppins"/>
                <a:cs typeface="Poppins"/>
                <a:sym typeface="Poppins"/>
              </a:rPr>
              <a:t>Numeric Variables : </a:t>
            </a:r>
            <a:r>
              <a:rPr lang="en-GB">
                <a:solidFill>
                  <a:srgbClr val="444444"/>
                </a:solidFill>
                <a:latin typeface="Poppins"/>
                <a:ea typeface="Poppins"/>
                <a:cs typeface="Poppins"/>
                <a:sym typeface="Poppins"/>
              </a:rPr>
              <a:t>Used to store either integer or float point values and it supports both signed and unsigned modifiers.</a:t>
            </a:r>
            <a:endParaRPr/>
          </a:p>
          <a:p>
            <a:pPr indent="-228600" lvl="0" marL="228600" rtl="0" algn="just">
              <a:lnSpc>
                <a:spcPct val="90000"/>
              </a:lnSpc>
              <a:spcBef>
                <a:spcPts val="1000"/>
              </a:spcBef>
              <a:spcAft>
                <a:spcPts val="0"/>
              </a:spcAft>
              <a:buClr>
                <a:srgbClr val="444444"/>
              </a:buClr>
              <a:buSzPts val="2800"/>
              <a:buFont typeface="Calibri"/>
              <a:buAutoNum type="arabicPeriod"/>
            </a:pPr>
            <a:r>
              <a:rPr lang="en-GB">
                <a:solidFill>
                  <a:srgbClr val="444444"/>
                </a:solidFill>
                <a:latin typeface="Poppins"/>
                <a:ea typeface="Poppins"/>
                <a:cs typeface="Poppins"/>
                <a:sym typeface="Poppins"/>
              </a:rPr>
              <a:t>Eg : </a:t>
            </a:r>
            <a:r>
              <a:rPr b="1" i="0" lang="en-GB">
                <a:solidFill>
                  <a:srgbClr val="2E8B57"/>
                </a:solidFill>
                <a:latin typeface="Inter"/>
                <a:ea typeface="Inter"/>
                <a:cs typeface="Inter"/>
                <a:sym typeface="Inter"/>
              </a:rPr>
              <a:t>int</a:t>
            </a:r>
            <a:r>
              <a:rPr b="0" i="0" lang="en-GB">
                <a:solidFill>
                  <a:srgbClr val="000000"/>
                </a:solidFill>
                <a:latin typeface="Inter"/>
                <a:ea typeface="Inter"/>
                <a:cs typeface="Inter"/>
                <a:sym typeface="Inter"/>
              </a:rPr>
              <a:t> a=10,b=20;</a:t>
            </a:r>
            <a:r>
              <a:rPr b="0" i="0" lang="en-GB">
                <a:solidFill>
                  <a:srgbClr val="008200"/>
                </a:solidFill>
                <a:latin typeface="Inter"/>
                <a:ea typeface="Inter"/>
                <a:cs typeface="Inter"/>
                <a:sym typeface="Inter"/>
              </a:rPr>
              <a:t>//declaring 2 variable of integer type (C allows decalring two variables of same type in one line)</a:t>
            </a:r>
            <a:r>
              <a:rPr b="0" i="0" lang="en-GB">
                <a:solidFill>
                  <a:srgbClr val="000000"/>
                </a:solidFill>
                <a:latin typeface="Inter"/>
                <a:ea typeface="Inter"/>
                <a:cs typeface="Inter"/>
                <a:sym typeface="Inter"/>
              </a:rPr>
              <a:t>  and </a:t>
            </a:r>
            <a:r>
              <a:rPr b="1" i="0" lang="en-GB">
                <a:solidFill>
                  <a:srgbClr val="2E8B57"/>
                </a:solidFill>
                <a:latin typeface="Inter"/>
                <a:ea typeface="Inter"/>
                <a:cs typeface="Inter"/>
                <a:sym typeface="Inter"/>
              </a:rPr>
              <a:t>float</a:t>
            </a:r>
            <a:r>
              <a:rPr b="0" i="0" lang="en-GB">
                <a:solidFill>
                  <a:srgbClr val="000000"/>
                </a:solidFill>
                <a:latin typeface="Inter"/>
                <a:ea typeface="Inter"/>
                <a:cs typeface="Inter"/>
                <a:sym typeface="Inter"/>
              </a:rPr>
              <a:t> f=20.8;</a:t>
            </a:r>
            <a:endParaRPr/>
          </a:p>
          <a:p>
            <a:pPr indent="-50800" lvl="0" marL="228600" rtl="0" algn="just">
              <a:lnSpc>
                <a:spcPct val="90000"/>
              </a:lnSpc>
              <a:spcBef>
                <a:spcPts val="1000"/>
              </a:spcBef>
              <a:spcAft>
                <a:spcPts val="0"/>
              </a:spcAft>
              <a:buClr>
                <a:schemeClr val="dk1"/>
              </a:buClr>
              <a:buSzPts val="2800"/>
              <a:buNone/>
            </a:pPr>
            <a:r>
              <a:t/>
            </a:r>
            <a:endParaRPr>
              <a:solidFill>
                <a:srgbClr val="444444"/>
              </a:solidFill>
              <a:latin typeface="Poppins"/>
              <a:ea typeface="Poppins"/>
              <a:cs typeface="Poppins"/>
              <a:sym typeface="Poppins"/>
            </a:endParaRPr>
          </a:p>
          <a:p>
            <a:pPr indent="-228600" lvl="0" marL="228600" rtl="0" algn="just">
              <a:lnSpc>
                <a:spcPct val="90000"/>
              </a:lnSpc>
              <a:spcBef>
                <a:spcPts val="1000"/>
              </a:spcBef>
              <a:spcAft>
                <a:spcPts val="0"/>
              </a:spcAft>
              <a:buClr>
                <a:srgbClr val="444444"/>
              </a:buClr>
              <a:buSzPts val="2800"/>
              <a:buChar char="•"/>
            </a:pPr>
            <a:r>
              <a:rPr lang="en-GB" u="sng">
                <a:solidFill>
                  <a:srgbClr val="444444"/>
                </a:solidFill>
                <a:latin typeface="Poppins"/>
                <a:ea typeface="Poppins"/>
                <a:cs typeface="Poppins"/>
                <a:sym typeface="Poppins"/>
              </a:rPr>
              <a:t>Character Variables : </a:t>
            </a:r>
            <a:r>
              <a:rPr lang="en-GB">
                <a:solidFill>
                  <a:srgbClr val="444444"/>
                </a:solidFill>
                <a:latin typeface="Poppins"/>
                <a:ea typeface="Poppins"/>
                <a:cs typeface="Poppins"/>
                <a:sym typeface="Poppins"/>
              </a:rPr>
              <a:t>Variables that have ASCII Characters defined inside the single quote.</a:t>
            </a:r>
            <a:endParaRPr/>
          </a:p>
          <a:p>
            <a:pPr indent="-228600" lvl="0" marL="228600" rtl="0" algn="just">
              <a:lnSpc>
                <a:spcPct val="90000"/>
              </a:lnSpc>
              <a:spcBef>
                <a:spcPts val="1000"/>
              </a:spcBef>
              <a:spcAft>
                <a:spcPts val="0"/>
              </a:spcAft>
              <a:buClr>
                <a:srgbClr val="444444"/>
              </a:buClr>
              <a:buSzPts val="2800"/>
              <a:buChar char="•"/>
            </a:pPr>
            <a:r>
              <a:rPr lang="en-GB" u="sng">
                <a:solidFill>
                  <a:srgbClr val="444444"/>
                </a:solidFill>
                <a:latin typeface="Poppins"/>
                <a:ea typeface="Poppins"/>
                <a:cs typeface="Poppins"/>
                <a:sym typeface="Poppins"/>
              </a:rPr>
              <a:t>Eg : </a:t>
            </a:r>
            <a:r>
              <a:rPr b="1" i="0" lang="en-GB">
                <a:solidFill>
                  <a:srgbClr val="2E8B57"/>
                </a:solidFill>
                <a:latin typeface="Inter"/>
                <a:ea typeface="Inter"/>
                <a:cs typeface="Inter"/>
                <a:sym typeface="Inter"/>
              </a:rPr>
              <a:t>char</a:t>
            </a:r>
            <a:r>
              <a:rPr b="0" i="0" lang="en-GB">
                <a:solidFill>
                  <a:srgbClr val="000000"/>
                </a:solidFill>
                <a:latin typeface="Inter"/>
                <a:ea typeface="Inter"/>
                <a:cs typeface="Inter"/>
                <a:sym typeface="Inter"/>
              </a:rPr>
              <a:t> c=</a:t>
            </a:r>
            <a:r>
              <a:rPr b="0" i="0" lang="en-GB">
                <a:solidFill>
                  <a:srgbClr val="0000FF"/>
                </a:solidFill>
                <a:latin typeface="Inter"/>
                <a:ea typeface="Inter"/>
                <a:cs typeface="Inter"/>
                <a:sym typeface="Inter"/>
              </a:rPr>
              <a:t>'A'</a:t>
            </a:r>
            <a:r>
              <a:rPr b="0" i="0" lang="en-GB">
                <a:solidFill>
                  <a:srgbClr val="000000"/>
                </a:solidFill>
                <a:latin typeface="Inter"/>
                <a:ea typeface="Inter"/>
                <a:cs typeface="Inter"/>
                <a:sym typeface="Inter"/>
              </a:rPr>
              <a:t>; </a:t>
            </a:r>
            <a:endParaRPr u="sng"/>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3" name="Shape 533"/>
        <p:cNvGrpSpPr/>
        <p:nvPr/>
      </p:nvGrpSpPr>
      <p:grpSpPr>
        <a:xfrm>
          <a:off x="0" y="0"/>
          <a:ext cx="0" cy="0"/>
          <a:chOff x="0" y="0"/>
          <a:chExt cx="0" cy="0"/>
        </a:xfrm>
      </p:grpSpPr>
      <p:sp>
        <p:nvSpPr>
          <p:cNvPr id="534" name="Google Shape;534;p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49"/>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GB" sz="5600"/>
              <a:t>Rules for Defining the Variables </a:t>
            </a:r>
            <a:endParaRPr/>
          </a:p>
        </p:txBody>
      </p:sp>
      <p:cxnSp>
        <p:nvCxnSpPr>
          <p:cNvPr id="536" name="Google Shape;536;p49"/>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537" name="Google Shape;537;p49"/>
          <p:cNvGrpSpPr/>
          <p:nvPr/>
        </p:nvGrpSpPr>
        <p:grpSpPr>
          <a:xfrm>
            <a:off x="6110408" y="740316"/>
            <a:ext cx="465458" cy="872153"/>
            <a:chOff x="6110408" y="740316"/>
            <a:chExt cx="465458" cy="872153"/>
          </a:xfrm>
        </p:grpSpPr>
        <p:sp>
          <p:nvSpPr>
            <p:cNvPr id="538" name="Google Shape;538;p49"/>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49"/>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49"/>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541" name="Google Shape;541;p49"/>
          <p:cNvPicPr preferRelativeResize="0"/>
          <p:nvPr/>
        </p:nvPicPr>
        <p:blipFill rotWithShape="1">
          <a:blip r:embed="rId3">
            <a:alphaModFix/>
          </a:blip>
          <a:srcRect b="0" l="0" r="0" t="0"/>
          <a:stretch/>
        </p:blipFill>
        <p:spPr>
          <a:xfrm>
            <a:off x="809386" y="2403839"/>
            <a:ext cx="5243391" cy="4290646"/>
          </a:xfrm>
          <a:prstGeom prst="rect">
            <a:avLst/>
          </a:prstGeom>
          <a:noFill/>
          <a:ln>
            <a:noFill/>
          </a:ln>
        </p:spPr>
      </p:pic>
      <p:sp>
        <p:nvSpPr>
          <p:cNvPr id="542" name="Google Shape;542;p49"/>
          <p:cNvSpPr txBox="1"/>
          <p:nvPr>
            <p:ph idx="1" type="body"/>
          </p:nvPr>
        </p:nvSpPr>
        <p:spPr>
          <a:xfrm>
            <a:off x="6575866" y="879355"/>
            <a:ext cx="4777934" cy="5120755"/>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Arial"/>
              <a:buChar char="•"/>
            </a:pPr>
            <a:r>
              <a:rPr b="0" i="0" lang="en-GB">
                <a:solidFill>
                  <a:schemeClr val="dk1"/>
                </a:solidFill>
                <a:latin typeface="Inter"/>
                <a:ea typeface="Inter"/>
                <a:cs typeface="Inter"/>
                <a:sym typeface="Inter"/>
              </a:rPr>
              <a:t>A variable can have alphabets, digits, and underscore.</a:t>
            </a:r>
            <a:endParaRPr/>
          </a:p>
          <a:p>
            <a:pPr indent="-228600" lvl="0" marL="228600" rtl="0" algn="just">
              <a:lnSpc>
                <a:spcPct val="90000"/>
              </a:lnSpc>
              <a:spcBef>
                <a:spcPts val="1000"/>
              </a:spcBef>
              <a:spcAft>
                <a:spcPts val="0"/>
              </a:spcAft>
              <a:buClr>
                <a:schemeClr val="dk1"/>
              </a:buClr>
              <a:buSzPts val="2800"/>
              <a:buFont typeface="Arial"/>
              <a:buChar char="•"/>
            </a:pPr>
            <a:r>
              <a:rPr b="0" i="0" lang="en-GB">
                <a:solidFill>
                  <a:schemeClr val="dk1"/>
                </a:solidFill>
                <a:latin typeface="Inter"/>
                <a:ea typeface="Inter"/>
                <a:cs typeface="Inter"/>
                <a:sym typeface="Inter"/>
              </a:rPr>
              <a:t>A variable name can start with the alphabet, and underscore only. It can't start with a digit.</a:t>
            </a:r>
            <a:endParaRPr/>
          </a:p>
          <a:p>
            <a:pPr indent="-228600" lvl="0" marL="228600" rtl="0" algn="just">
              <a:lnSpc>
                <a:spcPct val="90000"/>
              </a:lnSpc>
              <a:spcBef>
                <a:spcPts val="1000"/>
              </a:spcBef>
              <a:spcAft>
                <a:spcPts val="0"/>
              </a:spcAft>
              <a:buClr>
                <a:schemeClr val="dk1"/>
              </a:buClr>
              <a:buSzPts val="2800"/>
              <a:buFont typeface="Arial"/>
              <a:buChar char="•"/>
            </a:pPr>
            <a:r>
              <a:rPr b="0" i="0" lang="en-GB">
                <a:solidFill>
                  <a:schemeClr val="dk1"/>
                </a:solidFill>
                <a:latin typeface="Inter"/>
                <a:ea typeface="Inter"/>
                <a:cs typeface="Inter"/>
                <a:sym typeface="Inter"/>
              </a:rPr>
              <a:t>No whitespace is allowed within the variable name.</a:t>
            </a:r>
            <a:endParaRPr/>
          </a:p>
          <a:p>
            <a:pPr indent="-228600" lvl="0" marL="228600" rtl="0" algn="just">
              <a:lnSpc>
                <a:spcPct val="90000"/>
              </a:lnSpc>
              <a:spcBef>
                <a:spcPts val="1000"/>
              </a:spcBef>
              <a:spcAft>
                <a:spcPts val="0"/>
              </a:spcAft>
              <a:buClr>
                <a:schemeClr val="dk1"/>
              </a:buClr>
              <a:buSzPts val="2800"/>
              <a:buFont typeface="Arial"/>
              <a:buChar char="•"/>
            </a:pPr>
            <a:r>
              <a:rPr b="0" i="0" lang="en-GB">
                <a:solidFill>
                  <a:schemeClr val="dk1"/>
                </a:solidFill>
                <a:latin typeface="Inter"/>
                <a:ea typeface="Inter"/>
                <a:cs typeface="Inter"/>
                <a:sym typeface="Inter"/>
              </a:rPr>
              <a:t>A variable name must not be any reserved word or keyword, e.g. int, float, etc.</a:t>
            </a:r>
            <a:endParaRPr/>
          </a:p>
          <a:p>
            <a:pPr indent="0" lvl="0" marL="0" rtl="0" algn="just">
              <a:lnSpc>
                <a:spcPct val="90000"/>
              </a:lnSpc>
              <a:spcBef>
                <a:spcPts val="1000"/>
              </a:spcBef>
              <a:spcAft>
                <a:spcPts val="0"/>
              </a:spcAft>
              <a:buClr>
                <a:schemeClr val="dk1"/>
              </a:buClr>
              <a:buSzPts val="2000"/>
              <a:buNone/>
            </a:pPr>
            <a:r>
              <a:t/>
            </a:r>
            <a:endParaRPr b="0" i="0" sz="2000">
              <a:solidFill>
                <a:schemeClr val="dk1"/>
              </a:solidFill>
              <a:latin typeface="Inter"/>
              <a:ea typeface="Inter"/>
              <a:cs typeface="Inter"/>
              <a:sym typeface="Inter"/>
            </a:endParaRPr>
          </a:p>
          <a:p>
            <a:pPr indent="-101600" lvl="0" marL="228600" rtl="0" algn="just">
              <a:lnSpc>
                <a:spcPct val="90000"/>
              </a:lnSpc>
              <a:spcBef>
                <a:spcPts val="1000"/>
              </a:spcBef>
              <a:spcAft>
                <a:spcPts val="0"/>
              </a:spcAft>
              <a:buClr>
                <a:schemeClr val="dk1"/>
              </a:buClr>
              <a:buSzPts val="2000"/>
              <a:buNone/>
            </a:pPr>
            <a:r>
              <a:t/>
            </a:r>
            <a:endParaRPr sz="2000" u="sng">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2438400" y="0"/>
            <a:ext cx="6870700" cy="990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2800"/>
              <a:buFont typeface="Arial"/>
              <a:buNone/>
            </a:pPr>
            <a:r>
              <a:rPr b="1" lang="en-GB" sz="2800" u="sng">
                <a:solidFill>
                  <a:srgbClr val="FF0000"/>
                </a:solidFill>
                <a:latin typeface="Arial"/>
                <a:ea typeface="Arial"/>
                <a:cs typeface="Arial"/>
                <a:sym typeface="Arial"/>
              </a:rPr>
              <a:t>INTRODUCTION</a:t>
            </a:r>
            <a:endParaRPr>
              <a:solidFill>
                <a:srgbClr val="FF0000"/>
              </a:solidFill>
              <a:latin typeface="Arial"/>
              <a:ea typeface="Arial"/>
              <a:cs typeface="Arial"/>
              <a:sym typeface="Arial"/>
            </a:endParaRPr>
          </a:p>
        </p:txBody>
      </p:sp>
      <p:sp>
        <p:nvSpPr>
          <p:cNvPr id="122" name="Google Shape;122;p5"/>
          <p:cNvSpPr txBox="1"/>
          <p:nvPr>
            <p:ph idx="1" type="body"/>
          </p:nvPr>
        </p:nvSpPr>
        <p:spPr>
          <a:xfrm>
            <a:off x="127712" y="990600"/>
            <a:ext cx="11492100" cy="57912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320"/>
              </a:spcBef>
              <a:spcAft>
                <a:spcPts val="0"/>
              </a:spcAft>
              <a:buClr>
                <a:schemeClr val="dk1"/>
              </a:buClr>
              <a:buSzPts val="950"/>
              <a:buFont typeface="Arial"/>
              <a:buChar char="●"/>
            </a:pPr>
            <a:r>
              <a:rPr b="1" lang="en-GB" sz="1600">
                <a:latin typeface="Times New Roman"/>
                <a:ea typeface="Times New Roman"/>
                <a:cs typeface="Times New Roman"/>
                <a:sym typeface="Times New Roman"/>
              </a:rPr>
              <a:t>C was developed in the early 1970s by Dennis Ritchie at Bell Laboratories </a:t>
            </a:r>
            <a:endParaRPr sz="32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950"/>
              <a:buFont typeface="Arial"/>
              <a:buChar char="●"/>
            </a:pPr>
            <a:r>
              <a:rPr b="1" lang="en-GB" sz="1600">
                <a:latin typeface="Times New Roman"/>
                <a:ea typeface="Times New Roman"/>
                <a:cs typeface="Times New Roman"/>
                <a:sym typeface="Times New Roman"/>
              </a:rPr>
              <a:t>C was initially developed for writing system software </a:t>
            </a:r>
            <a:endParaRPr sz="32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950"/>
              <a:buFont typeface="Arial"/>
              <a:buChar char="●"/>
            </a:pPr>
            <a:r>
              <a:rPr b="1" lang="en-GB" sz="1600">
                <a:latin typeface="Times New Roman"/>
                <a:ea typeface="Times New Roman"/>
                <a:cs typeface="Times New Roman"/>
                <a:sym typeface="Times New Roman"/>
              </a:rPr>
              <a:t>Today, C has become a popular language and various software programs are written using this language. </a:t>
            </a:r>
            <a:endParaRPr sz="32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950"/>
              <a:buFont typeface="Arial"/>
              <a:buChar char="●"/>
            </a:pPr>
            <a:r>
              <a:rPr b="1" lang="en-GB" sz="1600">
                <a:latin typeface="Times New Roman"/>
                <a:ea typeface="Times New Roman"/>
                <a:cs typeface="Times New Roman"/>
                <a:sym typeface="Times New Roman"/>
              </a:rPr>
              <a:t>Many other commonly used programming languages such as C++ and Java are also based on C </a:t>
            </a:r>
            <a:endParaRPr sz="3200">
              <a:latin typeface="Times New Roman"/>
              <a:ea typeface="Times New Roman"/>
              <a:cs typeface="Times New Roman"/>
              <a:sym typeface="Times New Roman"/>
            </a:endParaRPr>
          </a:p>
          <a:p>
            <a:pPr indent="-342900" lvl="0" marL="342900" rtl="0" algn="l">
              <a:lnSpc>
                <a:spcPct val="110000"/>
              </a:lnSpc>
              <a:spcBef>
                <a:spcPts val="360"/>
              </a:spcBef>
              <a:spcAft>
                <a:spcPts val="0"/>
              </a:spcAft>
              <a:buClr>
                <a:schemeClr val="dk1"/>
              </a:buClr>
              <a:buSzPts val="1800"/>
              <a:buNone/>
            </a:pPr>
            <a:r>
              <a:rPr b="1" lang="en-GB" sz="1800">
                <a:latin typeface="Times New Roman"/>
                <a:ea typeface="Times New Roman"/>
                <a:cs typeface="Times New Roman"/>
                <a:sym typeface="Times New Roman"/>
              </a:rPr>
              <a:t>Characteristics of C</a:t>
            </a:r>
            <a:r>
              <a:rPr lang="en-GB" sz="1800">
                <a:latin typeface="Times New Roman"/>
                <a:ea typeface="Times New Roman"/>
                <a:cs typeface="Times New Roman"/>
                <a:sym typeface="Times New Roman"/>
              </a:rPr>
              <a:t> </a:t>
            </a:r>
            <a:endParaRPr sz="3200">
              <a:latin typeface="Times New Roman"/>
              <a:ea typeface="Times New Roman"/>
              <a:cs typeface="Times New Roman"/>
              <a:sym typeface="Times New Roman"/>
            </a:endParaRPr>
          </a:p>
          <a:p>
            <a:pPr indent="-342900" lvl="0" marL="342900" rtl="0" algn="l">
              <a:lnSpc>
                <a:spcPct val="110000"/>
              </a:lnSpc>
              <a:spcBef>
                <a:spcPts val="280"/>
              </a:spcBef>
              <a:spcAft>
                <a:spcPts val="0"/>
              </a:spcAft>
              <a:buClr>
                <a:schemeClr val="dk1"/>
              </a:buClr>
              <a:buSzPts val="850"/>
              <a:buFont typeface="Arial"/>
              <a:buChar char="●"/>
            </a:pPr>
            <a:r>
              <a:rPr b="1" lang="en-GB" sz="2000">
                <a:latin typeface="Times New Roman"/>
                <a:ea typeface="Times New Roman"/>
                <a:cs typeface="Times New Roman"/>
                <a:sym typeface="Times New Roman"/>
              </a:rPr>
              <a:t>A high level programming language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Small size. C has only 32 keywords. This makes it relatively easy to learn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Makes extensive use of function calls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C is well suited for structured programming. In this programming approach,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Stable language.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Quick language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Facilitates low level (bitwise) programming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Supports pointers to refer computer memory, array, structures and functions.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C is a core language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C is a portable language. </a:t>
            </a:r>
            <a:endParaRPr sz="4400">
              <a:latin typeface="Times New Roman"/>
              <a:ea typeface="Times New Roman"/>
              <a:cs typeface="Times New Roman"/>
              <a:sym typeface="Times New Roman"/>
            </a:endParaRPr>
          </a:p>
          <a:p>
            <a:pPr indent="-342900" lvl="0" marL="342900" rtl="0" algn="l">
              <a:lnSpc>
                <a:spcPct val="110000"/>
              </a:lnSpc>
              <a:spcBef>
                <a:spcPts val="0"/>
              </a:spcBef>
              <a:spcAft>
                <a:spcPts val="0"/>
              </a:spcAft>
              <a:buClr>
                <a:schemeClr val="dk1"/>
              </a:buClr>
              <a:buSzPts val="850"/>
              <a:buFont typeface="Arial"/>
              <a:buChar char="●"/>
            </a:pPr>
            <a:r>
              <a:rPr b="1" lang="en-GB" sz="2000">
                <a:latin typeface="Times New Roman"/>
                <a:ea typeface="Times New Roman"/>
                <a:cs typeface="Times New Roman"/>
                <a:sym typeface="Times New Roman"/>
              </a:rPr>
              <a:t>C is an extensible language</a:t>
            </a:r>
            <a:endParaRPr sz="44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sp>
        <p:nvSpPr>
          <p:cNvPr id="547" name="Google Shape;547;p5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50"/>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9" name="Google Shape;549;p50"/>
          <p:cNvSpPr txBox="1"/>
          <p:nvPr>
            <p:ph type="title"/>
          </p:nvPr>
        </p:nvSpPr>
        <p:spPr>
          <a:xfrm>
            <a:off x="5894962" y="479493"/>
            <a:ext cx="54588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INPUT/OUTPUT Statements in C </a:t>
            </a:r>
            <a:endParaRPr/>
          </a:p>
        </p:txBody>
      </p:sp>
      <p:sp>
        <p:nvSpPr>
          <p:cNvPr id="550" name="Google Shape;550;p50"/>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diagram of a program&#10;&#10;Description automatically generated with medium confidence" id="551" name="Google Shape;551;p50"/>
          <p:cNvPicPr preferRelativeResize="0"/>
          <p:nvPr/>
        </p:nvPicPr>
        <p:blipFill rotWithShape="1">
          <a:blip r:embed="rId3">
            <a:alphaModFix/>
          </a:blip>
          <a:srcRect b="0" l="0" r="0" t="0"/>
          <a:stretch/>
        </p:blipFill>
        <p:spPr>
          <a:xfrm>
            <a:off x="703182" y="1295825"/>
            <a:ext cx="4777381" cy="4096605"/>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552" name="Google Shape;552;p50"/>
          <p:cNvSpPr txBox="1"/>
          <p:nvPr>
            <p:ph idx="1" type="body"/>
          </p:nvPr>
        </p:nvSpPr>
        <p:spPr>
          <a:xfrm>
            <a:off x="5894961" y="1984442"/>
            <a:ext cx="6041399" cy="487355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Before Jumping into the I/O statements </a:t>
            </a:r>
            <a:endParaRPr/>
          </a:p>
          <a:p>
            <a:pPr indent="-228600" lvl="0" marL="228600" rtl="0" algn="l">
              <a:lnSpc>
                <a:spcPct val="90000"/>
              </a:lnSpc>
              <a:spcBef>
                <a:spcPts val="1000"/>
              </a:spcBef>
              <a:spcAft>
                <a:spcPts val="0"/>
              </a:spcAft>
              <a:buClr>
                <a:schemeClr val="dk1"/>
              </a:buClr>
              <a:buSzPts val="2800"/>
              <a:buChar char="•"/>
            </a:pPr>
            <a:r>
              <a:rPr lang="en-GB"/>
              <a:t>Let us understand the stream involved in accepting and printing the output.</a:t>
            </a:r>
            <a:endParaRPr/>
          </a:p>
          <a:p>
            <a:pPr indent="-228600" lvl="0" marL="228600" rtl="0" algn="l">
              <a:lnSpc>
                <a:spcPct val="90000"/>
              </a:lnSpc>
              <a:spcBef>
                <a:spcPts val="1000"/>
              </a:spcBef>
              <a:spcAft>
                <a:spcPts val="0"/>
              </a:spcAft>
              <a:buClr>
                <a:schemeClr val="dk1"/>
              </a:buClr>
              <a:buSzPts val="2800"/>
              <a:buChar char="•"/>
            </a:pPr>
            <a:r>
              <a:rPr lang="en-GB"/>
              <a:t>Stream : Streams are associated with source of data and destination of the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ph type="title"/>
          </p:nvPr>
        </p:nvSpPr>
        <p:spPr>
          <a:xfrm>
            <a:off x="838200" y="365126"/>
            <a:ext cx="10515600" cy="56894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Print f()</a:t>
            </a:r>
            <a:endParaRPr/>
          </a:p>
        </p:txBody>
      </p:sp>
      <p:sp>
        <p:nvSpPr>
          <p:cNvPr id="558" name="Google Shape;558;p51"/>
          <p:cNvSpPr txBox="1"/>
          <p:nvPr>
            <p:ph idx="1" type="body"/>
          </p:nvPr>
        </p:nvSpPr>
        <p:spPr>
          <a:xfrm>
            <a:off x="296197" y="1007524"/>
            <a:ext cx="11599606" cy="5776733"/>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rgbClr val="222222"/>
              </a:buClr>
              <a:buSzPts val="2800"/>
              <a:buFont typeface="Arial"/>
              <a:buChar char="•"/>
            </a:pPr>
            <a:r>
              <a:rPr b="0" i="0" lang="en-GB">
                <a:solidFill>
                  <a:srgbClr val="222222"/>
                </a:solidFill>
                <a:latin typeface="Verdana"/>
                <a:ea typeface="Verdana"/>
                <a:cs typeface="Verdana"/>
                <a:sym typeface="Verdana"/>
              </a:rPr>
              <a:t>printf() is the function that gives the output on the screen, so in this program, it simply prints the string or sentence inside double quotations.</a:t>
            </a:r>
            <a:endParaRPr/>
          </a:p>
          <a:p>
            <a:pPr indent="-228600" lvl="0" marL="228600" rtl="0" algn="just">
              <a:lnSpc>
                <a:spcPct val="90000"/>
              </a:lnSpc>
              <a:spcBef>
                <a:spcPts val="1000"/>
              </a:spcBef>
              <a:spcAft>
                <a:spcPts val="0"/>
              </a:spcAft>
              <a:buClr>
                <a:srgbClr val="222222"/>
              </a:buClr>
              <a:buSzPts val="2800"/>
              <a:buFont typeface="Arial"/>
              <a:buChar char="•"/>
            </a:pPr>
            <a:r>
              <a:rPr b="0" i="0" lang="en-GB">
                <a:solidFill>
                  <a:srgbClr val="222222"/>
                </a:solidFill>
                <a:latin typeface="Verdana"/>
                <a:ea typeface="Verdana"/>
                <a:cs typeface="Verdana"/>
                <a:sym typeface="Verdana"/>
              </a:rPr>
              <a:t>To use this printf() function, we need to include stdio.h header file, as it stands from the standard input-output library.</a:t>
            </a:r>
            <a:endParaRPr/>
          </a:p>
          <a:p>
            <a:pPr indent="-228600" lvl="0" marL="228600" rtl="0" algn="ctr">
              <a:lnSpc>
                <a:spcPct val="90000"/>
              </a:lnSpc>
              <a:spcBef>
                <a:spcPts val="1000"/>
              </a:spcBef>
              <a:spcAft>
                <a:spcPts val="0"/>
              </a:spcAft>
              <a:buClr>
                <a:srgbClr val="222222"/>
              </a:buClr>
              <a:buSzPts val="2800"/>
              <a:buFont typeface="Arial"/>
              <a:buChar char="•"/>
            </a:pPr>
            <a:r>
              <a:rPr lang="en-GB">
                <a:solidFill>
                  <a:srgbClr val="222222"/>
                </a:solidFill>
                <a:highlight>
                  <a:srgbClr val="FFFF00"/>
                </a:highlight>
                <a:latin typeface="Verdana"/>
                <a:ea typeface="Verdana"/>
                <a:cs typeface="Verdana"/>
                <a:sym typeface="Verdana"/>
              </a:rPr>
              <a:t>Syntax : printf( “Control Strings” , Variable List)</a:t>
            </a:r>
            <a:endParaRPr/>
          </a:p>
          <a:p>
            <a:pPr indent="-228600" lvl="0" marL="228600" rtl="0" algn="l">
              <a:lnSpc>
                <a:spcPct val="90000"/>
              </a:lnSpc>
              <a:spcBef>
                <a:spcPts val="1000"/>
              </a:spcBef>
              <a:spcAft>
                <a:spcPts val="0"/>
              </a:spcAft>
              <a:buClr>
                <a:srgbClr val="222222"/>
              </a:buClr>
              <a:buSzPts val="2800"/>
              <a:buFont typeface="Arial"/>
              <a:buChar char="•"/>
            </a:pPr>
            <a:r>
              <a:rPr b="0" i="0" lang="en-GB">
                <a:solidFill>
                  <a:srgbClr val="222222"/>
                </a:solidFill>
                <a:latin typeface="Verdana"/>
                <a:ea typeface="Verdana"/>
                <a:cs typeface="Verdana"/>
                <a:sym typeface="Verdana"/>
              </a:rPr>
              <a:t>Control Strings : This will include text that has to be printed format specifiers, and it also include characters like \n,\t….</a:t>
            </a:r>
            <a:endParaRPr/>
          </a:p>
          <a:p>
            <a:pPr indent="-228600" lvl="0" marL="228600" rtl="0" algn="l">
              <a:lnSpc>
                <a:spcPct val="90000"/>
              </a:lnSpc>
              <a:spcBef>
                <a:spcPts val="1000"/>
              </a:spcBef>
              <a:spcAft>
                <a:spcPts val="0"/>
              </a:spcAft>
              <a:buClr>
                <a:srgbClr val="222222"/>
              </a:buClr>
              <a:buSzPts val="2800"/>
              <a:buFont typeface="Arial"/>
              <a:buChar char="•"/>
            </a:pPr>
            <a:r>
              <a:rPr lang="en-GB">
                <a:solidFill>
                  <a:srgbClr val="222222"/>
                </a:solidFill>
                <a:latin typeface="Verdana"/>
                <a:ea typeface="Verdana"/>
                <a:cs typeface="Verdana"/>
                <a:sym typeface="Verdana"/>
              </a:rPr>
              <a:t>Eg: printf(</a:t>
            </a:r>
            <a:r>
              <a:rPr lang="en-GB"/>
              <a:t>“\n Result : %d%c%f”, Variable List)</a:t>
            </a:r>
            <a:endParaRPr b="0" i="0">
              <a:solidFill>
                <a:srgbClr val="222222"/>
              </a:solidFill>
              <a:latin typeface="Verdana"/>
              <a:ea typeface="Verdana"/>
              <a:cs typeface="Verdana"/>
              <a:sym typeface="Verdana"/>
            </a:endParaRPr>
          </a:p>
          <a:p>
            <a:pPr indent="-228600" lvl="0" marL="228600" rtl="0" algn="l">
              <a:lnSpc>
                <a:spcPct val="90000"/>
              </a:lnSpc>
              <a:spcBef>
                <a:spcPts val="1000"/>
              </a:spcBef>
              <a:spcAft>
                <a:spcPts val="0"/>
              </a:spcAft>
              <a:buClr>
                <a:srgbClr val="222222"/>
              </a:buClr>
              <a:buSzPts val="2800"/>
              <a:buFont typeface="Arial"/>
              <a:buChar char="•"/>
            </a:pPr>
            <a:r>
              <a:rPr lang="en-GB">
                <a:solidFill>
                  <a:srgbClr val="222222"/>
                </a:solidFill>
                <a:latin typeface="Verdana"/>
                <a:ea typeface="Verdana"/>
                <a:cs typeface="Verdana"/>
                <a:sym typeface="Verdana"/>
              </a:rPr>
              <a:t>The prototype of Control string is </a:t>
            </a:r>
            <a:endParaRPr/>
          </a:p>
          <a:p>
            <a:pPr indent="0" lvl="0" marL="0" rtl="0" algn="ctr">
              <a:lnSpc>
                <a:spcPct val="90000"/>
              </a:lnSpc>
              <a:spcBef>
                <a:spcPts val="1000"/>
              </a:spcBef>
              <a:spcAft>
                <a:spcPts val="0"/>
              </a:spcAft>
              <a:buClr>
                <a:srgbClr val="222222"/>
              </a:buClr>
              <a:buSzPts val="2800"/>
              <a:buNone/>
            </a:pPr>
            <a:r>
              <a:rPr lang="en-GB">
                <a:solidFill>
                  <a:srgbClr val="222222"/>
                </a:solidFill>
                <a:latin typeface="Verdana"/>
                <a:ea typeface="Verdana"/>
                <a:cs typeface="Verdana"/>
                <a:sym typeface="Verdana"/>
              </a:rPr>
              <a:t> </a:t>
            </a:r>
            <a:r>
              <a:rPr b="0" i="0" lang="en-GB">
                <a:solidFill>
                  <a:srgbClr val="34495E"/>
                </a:solidFill>
                <a:highlight>
                  <a:srgbClr val="FFFF00"/>
                </a:highlight>
                <a:latin typeface="Ubuntu"/>
                <a:ea typeface="Ubuntu"/>
                <a:cs typeface="Ubuntu"/>
                <a:sym typeface="Ubuntu"/>
              </a:rPr>
              <a:t>%[flags][width][.precision][length]specifier</a:t>
            </a:r>
            <a:endParaRPr/>
          </a:p>
          <a:p>
            <a:pPr indent="0" lvl="0" marL="0" rtl="0" algn="ctr">
              <a:lnSpc>
                <a:spcPct val="90000"/>
              </a:lnSpc>
              <a:spcBef>
                <a:spcPts val="1000"/>
              </a:spcBef>
              <a:spcAft>
                <a:spcPts val="0"/>
              </a:spcAft>
              <a:buClr>
                <a:srgbClr val="34495E"/>
              </a:buClr>
              <a:buSzPts val="2800"/>
              <a:buNone/>
            </a:pPr>
            <a:r>
              <a:rPr lang="en-GB">
                <a:solidFill>
                  <a:srgbClr val="34495E"/>
                </a:solidFill>
                <a:highlight>
                  <a:srgbClr val="FFFF00"/>
                </a:highlight>
                <a:latin typeface="Ubuntu"/>
                <a:ea typeface="Ubuntu"/>
                <a:cs typeface="Ubuntu"/>
                <a:sym typeface="Ubuntu"/>
              </a:rPr>
              <a:t>Eg : %+8.2ld</a:t>
            </a:r>
            <a:endParaRPr b="0" i="0">
              <a:solidFill>
                <a:srgbClr val="34495E"/>
              </a:solidFill>
              <a:highlight>
                <a:srgbClr val="FFFF00"/>
              </a:highlight>
              <a:latin typeface="Ubuntu"/>
              <a:ea typeface="Ubuntu"/>
              <a:cs typeface="Ubuntu"/>
              <a:sym typeface="Ubuntu"/>
            </a:endParaRPr>
          </a:p>
          <a:p>
            <a:pPr indent="-50800" lvl="0" marL="228600" rtl="0" algn="l">
              <a:lnSpc>
                <a:spcPct val="90000"/>
              </a:lnSpc>
              <a:spcBef>
                <a:spcPts val="1000"/>
              </a:spcBef>
              <a:spcAft>
                <a:spcPts val="0"/>
              </a:spcAft>
              <a:buClr>
                <a:schemeClr val="dk1"/>
              </a:buClr>
              <a:buSzPts val="2800"/>
              <a:buFont typeface="Arial"/>
              <a:buNone/>
            </a:pPr>
            <a:r>
              <a:t/>
            </a:r>
            <a:endParaRPr>
              <a:solidFill>
                <a:srgbClr val="34495E"/>
              </a:solidFill>
              <a:latin typeface="Ubuntu"/>
              <a:ea typeface="Ubuntu"/>
              <a:cs typeface="Ubuntu"/>
              <a:sym typeface="Ubuntu"/>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34495E"/>
              </a:solidFill>
              <a:latin typeface="Ubuntu"/>
              <a:ea typeface="Ubuntu"/>
              <a:cs typeface="Ubuntu"/>
              <a:sym typeface="Ubuntu"/>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Flags </a:t>
            </a:r>
            <a:endParaRPr/>
          </a:p>
        </p:txBody>
      </p:sp>
      <p:sp>
        <p:nvSpPr>
          <p:cNvPr id="564" name="Google Shape;564;p52"/>
          <p:cNvSpPr txBox="1"/>
          <p:nvPr>
            <p:ph idx="1" type="body"/>
          </p:nvPr>
        </p:nvSpPr>
        <p:spPr>
          <a:xfrm>
            <a:off x="838200" y="1363400"/>
            <a:ext cx="10515600" cy="50472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It is optional argument which specifies the output justification </a:t>
            </a:r>
            <a:endParaRPr/>
          </a:p>
        </p:txBody>
      </p:sp>
      <p:pic>
        <p:nvPicPr>
          <p:cNvPr id="565" name="Google Shape;565;p52"/>
          <p:cNvPicPr preferRelativeResize="0"/>
          <p:nvPr/>
        </p:nvPicPr>
        <p:blipFill rotWithShape="1">
          <a:blip r:embed="rId3">
            <a:alphaModFix/>
          </a:blip>
          <a:srcRect b="0" l="0" r="0" t="0"/>
          <a:stretch/>
        </p:blipFill>
        <p:spPr>
          <a:xfrm>
            <a:off x="2615381" y="1978033"/>
            <a:ext cx="7860663" cy="414525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Example Print f Function</a:t>
            </a:r>
            <a:endParaRPr/>
          </a:p>
        </p:txBody>
      </p:sp>
      <p:pic>
        <p:nvPicPr>
          <p:cNvPr id="571" name="Google Shape;571;p53"/>
          <p:cNvPicPr preferRelativeResize="0"/>
          <p:nvPr>
            <p:ph idx="1" type="body"/>
          </p:nvPr>
        </p:nvPicPr>
        <p:blipFill rotWithShape="1">
          <a:blip r:embed="rId3">
            <a:alphaModFix/>
          </a:blip>
          <a:srcRect b="0" l="0" r="0" t="0"/>
          <a:stretch/>
        </p:blipFill>
        <p:spPr>
          <a:xfrm>
            <a:off x="1747826" y="1920613"/>
            <a:ext cx="5235394" cy="40237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5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54"/>
          <p:cNvSpPr/>
          <p:nvPr/>
        </p:nvSpPr>
        <p:spPr>
          <a:xfrm>
            <a:off x="0" y="0"/>
            <a:ext cx="2013557" cy="6858000"/>
          </a:xfrm>
          <a:prstGeom prst="rect">
            <a:avLst/>
          </a:prstGeom>
          <a:solidFill>
            <a:srgbClr val="3748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54"/>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GB" sz="2600">
                <a:solidFill>
                  <a:srgbClr val="FFFFFF"/>
                </a:solidFill>
                <a:latin typeface="Calibri"/>
                <a:ea typeface="Calibri"/>
                <a:cs typeface="Calibri"/>
                <a:sym typeface="Calibri"/>
              </a:rPr>
              <a:t>Type Specifiers</a:t>
            </a:r>
            <a:endParaRPr/>
          </a:p>
        </p:txBody>
      </p:sp>
      <p:pic>
        <p:nvPicPr>
          <p:cNvPr descr="Escape Sequences &amp; Format Specifiers | Student Projects" id="579" name="Google Shape;579;p54"/>
          <p:cNvPicPr preferRelativeResize="0"/>
          <p:nvPr>
            <p:ph idx="1" type="body"/>
          </p:nvPr>
        </p:nvPicPr>
        <p:blipFill rotWithShape="1">
          <a:blip r:embed="rId3">
            <a:alphaModFix/>
          </a:blip>
          <a:srcRect b="0" l="0" r="0" t="0"/>
          <a:stretch/>
        </p:blipFill>
        <p:spPr>
          <a:xfrm>
            <a:off x="4129873" y="961812"/>
            <a:ext cx="6746895" cy="5298311"/>
          </a:xfrm>
          <a:prstGeom prst="rect">
            <a:avLst/>
          </a:prstGeom>
          <a:noFill/>
          <a:ln>
            <a:noFill/>
          </a:ln>
        </p:spPr>
      </p:pic>
      <p:sp>
        <p:nvSpPr>
          <p:cNvPr id="580" name="Google Shape;580;p54"/>
          <p:cNvSpPr txBox="1"/>
          <p:nvPr/>
        </p:nvSpPr>
        <p:spPr>
          <a:xfrm>
            <a:off x="2281084" y="6187442"/>
            <a:ext cx="98224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 6.2f means print the floating-point value of maximum 6 digits where there will be 2 digits after the decimal point.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Examples</a:t>
            </a:r>
            <a:endParaRPr/>
          </a:p>
        </p:txBody>
      </p:sp>
      <p:sp>
        <p:nvSpPr>
          <p:cNvPr id="591" name="Google Shape;59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GB"/>
              <a:t>% 6.2f means print the floating point value of maximum 6 digits where there will be 2 digits after the decimal point.</a:t>
            </a:r>
            <a:endParaRPr/>
          </a:p>
          <a:p>
            <a:pPr indent="-228600" lvl="0" marL="228600" rtl="0" algn="just">
              <a:lnSpc>
                <a:spcPct val="90000"/>
              </a:lnSpc>
              <a:spcBef>
                <a:spcPts val="1000"/>
              </a:spcBef>
              <a:spcAft>
                <a:spcPts val="0"/>
              </a:spcAft>
              <a:buClr>
                <a:schemeClr val="dk1"/>
              </a:buClr>
              <a:buSzPts val="2800"/>
              <a:buChar char="•"/>
            </a:pPr>
            <a:r>
              <a:rPr lang="en-GB"/>
              <a:t>Printf (“\n Result : %d%c%f” , 12,’a’,2.3)</a:t>
            </a:r>
            <a:endParaRPr/>
          </a:p>
          <a:p>
            <a:pPr indent="-228600" lvl="0" marL="228600" rtl="0" algn="just">
              <a:lnSpc>
                <a:spcPct val="90000"/>
              </a:lnSpc>
              <a:spcBef>
                <a:spcPts val="1000"/>
              </a:spcBef>
              <a:spcAft>
                <a:spcPts val="0"/>
              </a:spcAft>
              <a:buClr>
                <a:schemeClr val="dk1"/>
              </a:buClr>
              <a:buSzPts val="2800"/>
              <a:buChar char="•"/>
            </a:pPr>
            <a:r>
              <a:rPr lang="en-GB"/>
              <a:t>Printf (“\n Result : %d %c %f” , 12,’a’,2.3)</a:t>
            </a:r>
            <a:endParaRPr/>
          </a:p>
          <a:p>
            <a:pPr indent="-228600" lvl="0" marL="228600" rtl="0" algn="just">
              <a:lnSpc>
                <a:spcPct val="90000"/>
              </a:lnSpc>
              <a:spcBef>
                <a:spcPts val="1000"/>
              </a:spcBef>
              <a:spcAft>
                <a:spcPts val="0"/>
              </a:spcAft>
              <a:buClr>
                <a:schemeClr val="dk1"/>
              </a:buClr>
              <a:buSzPts val="2800"/>
              <a:buChar char="•"/>
            </a:pPr>
            <a:r>
              <a:rPr lang="en-GB"/>
              <a:t>Printf (“\n Result : %d\t %c\t %f” , 12,’a’,2.3)</a:t>
            </a:r>
            <a:endParaRPr/>
          </a:p>
          <a:p>
            <a:pPr indent="-228600" lvl="0" marL="228600" rtl="0" algn="just">
              <a:lnSpc>
                <a:spcPct val="90000"/>
              </a:lnSpc>
              <a:spcBef>
                <a:spcPts val="1000"/>
              </a:spcBef>
              <a:spcAft>
                <a:spcPts val="0"/>
              </a:spcAft>
              <a:buClr>
                <a:schemeClr val="dk1"/>
              </a:buClr>
              <a:buSzPts val="2800"/>
              <a:buChar char="•"/>
            </a:pPr>
            <a:r>
              <a:rPr lang="en-GB"/>
              <a:t>Printf (“\n Result : %d%c  %6.2f” , 12,’a’,245.389898989)</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7"/>
          <p:cNvSpPr txBox="1"/>
          <p:nvPr>
            <p:ph type="title"/>
          </p:nvPr>
        </p:nvSpPr>
        <p:spPr>
          <a:xfrm>
            <a:off x="838200" y="365126"/>
            <a:ext cx="10515600" cy="56894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Scanf ()</a:t>
            </a:r>
            <a:endParaRPr/>
          </a:p>
        </p:txBody>
      </p:sp>
      <p:sp>
        <p:nvSpPr>
          <p:cNvPr id="597" name="Google Shape;597;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0"/>
              </a:spcBef>
              <a:spcAft>
                <a:spcPts val="0"/>
              </a:spcAft>
              <a:buClr>
                <a:srgbClr val="212529"/>
              </a:buClr>
              <a:buSzPct val="100000"/>
              <a:buFont typeface="Times New Roman"/>
              <a:buNone/>
            </a:pPr>
            <a:r>
              <a:rPr b="0" i="0" lang="en-GB" sz="2800" u="none" cap="none" strike="noStrike">
                <a:solidFill>
                  <a:srgbClr val="212529"/>
                </a:solidFill>
                <a:latin typeface="Times New Roman"/>
                <a:ea typeface="Times New Roman"/>
                <a:cs typeface="Times New Roman"/>
                <a:sym typeface="Times New Roman"/>
              </a:rPr>
              <a:t>When we want to take input from the user, we use the </a:t>
            </a:r>
            <a:r>
              <a:rPr b="0" i="0" lang="en-GB" u="none" cap="none" strike="noStrike">
                <a:solidFill>
                  <a:srgbClr val="D63384"/>
                </a:solidFill>
                <a:latin typeface="Times New Roman"/>
                <a:ea typeface="Times New Roman"/>
                <a:cs typeface="Times New Roman"/>
                <a:sym typeface="Times New Roman"/>
              </a:rPr>
              <a:t>scanf()</a:t>
            </a:r>
            <a:r>
              <a:rPr b="0" i="0" lang="en-GB" sz="2800" u="none" cap="none" strike="noStrike">
                <a:solidFill>
                  <a:srgbClr val="212529"/>
                </a:solidFill>
                <a:latin typeface="Times New Roman"/>
                <a:ea typeface="Times New Roman"/>
                <a:cs typeface="Times New Roman"/>
                <a:sym typeface="Times New Roman"/>
              </a:rPr>
              <a:t> function and store the input value into a variable.</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12529"/>
              </a:buClr>
              <a:buSzPct val="100000"/>
              <a:buFont typeface="Times New Roman"/>
              <a:buNone/>
            </a:pPr>
            <a:r>
              <a:rPr b="0" i="0" lang="en-GB" sz="2800" u="none" cap="none" strike="noStrike">
                <a:solidFill>
                  <a:srgbClr val="212529"/>
                </a:solidFill>
                <a:latin typeface="Times New Roman"/>
                <a:ea typeface="Times New Roman"/>
                <a:cs typeface="Times New Roman"/>
                <a:sym typeface="Times New Roman"/>
              </a:rPr>
              <a:t>Following is how the </a:t>
            </a:r>
            <a:r>
              <a:rPr b="0" i="0" lang="en-GB" u="none" cap="none" strike="noStrike">
                <a:solidFill>
                  <a:srgbClr val="D63384"/>
                </a:solidFill>
                <a:latin typeface="Times New Roman"/>
                <a:ea typeface="Times New Roman"/>
                <a:cs typeface="Times New Roman"/>
                <a:sym typeface="Times New Roman"/>
              </a:rPr>
              <a:t>scanf()</a:t>
            </a:r>
            <a:r>
              <a:rPr b="0" i="0" lang="en-GB" sz="2800" u="none" cap="none" strike="noStrike">
                <a:solidFill>
                  <a:srgbClr val="212529"/>
                </a:solidFill>
                <a:latin typeface="Times New Roman"/>
                <a:ea typeface="Times New Roman"/>
                <a:cs typeface="Times New Roman"/>
                <a:sym typeface="Times New Roman"/>
              </a:rPr>
              <a:t> function is defined in the C </a:t>
            </a:r>
            <a:r>
              <a:rPr b="1" i="0" lang="en-GB" sz="2800" u="none" cap="none" strike="noStrike">
                <a:solidFill>
                  <a:srgbClr val="212529"/>
                </a:solidFill>
                <a:latin typeface="Times New Roman"/>
                <a:ea typeface="Times New Roman"/>
                <a:cs typeface="Times New Roman"/>
                <a:sym typeface="Times New Roman"/>
              </a:rPr>
              <a:t>stdio.h</a:t>
            </a:r>
            <a:r>
              <a:rPr b="0" i="0" lang="en-GB" sz="2800" u="none" cap="none" strike="noStrike">
                <a:solidFill>
                  <a:srgbClr val="212529"/>
                </a:solidFill>
                <a:latin typeface="Times New Roman"/>
                <a:ea typeface="Times New Roman"/>
                <a:cs typeface="Times New Roman"/>
                <a:sym typeface="Times New Roman"/>
              </a:rPr>
              <a:t> library.</a:t>
            </a:r>
            <a:endParaRPr/>
          </a:p>
          <a:p>
            <a:pPr indent="0" lvl="0" marL="0" rtl="0" algn="l">
              <a:lnSpc>
                <a:spcPct val="100000"/>
              </a:lnSpc>
              <a:spcBef>
                <a:spcPts val="0"/>
              </a:spcBef>
              <a:spcAft>
                <a:spcPts val="0"/>
              </a:spcAft>
              <a:buClr>
                <a:srgbClr val="222222"/>
              </a:buClr>
              <a:buSzPct val="100000"/>
              <a:buNone/>
            </a:pPr>
            <a:r>
              <a:rPr lang="en-GB" sz="3200">
                <a:solidFill>
                  <a:srgbClr val="222222"/>
                </a:solidFill>
                <a:highlight>
                  <a:srgbClr val="FFFF00"/>
                </a:highlight>
                <a:latin typeface="Times New Roman"/>
                <a:ea typeface="Times New Roman"/>
                <a:cs typeface="Times New Roman"/>
                <a:sym typeface="Times New Roman"/>
              </a:rPr>
              <a:t>Syntax : scanf( “Control Strings” , arg1, arg2)</a:t>
            </a:r>
            <a:endParaRPr/>
          </a:p>
          <a:p>
            <a:pPr indent="-228600" lvl="0" marL="228600" rtl="0" algn="just">
              <a:lnSpc>
                <a:spcPct val="90000"/>
              </a:lnSpc>
              <a:spcBef>
                <a:spcPts val="1000"/>
              </a:spcBef>
              <a:spcAft>
                <a:spcPts val="0"/>
              </a:spcAft>
              <a:buClr>
                <a:srgbClr val="222222"/>
              </a:buClr>
              <a:buSzPct val="100000"/>
              <a:buFont typeface="Arial"/>
              <a:buChar char="•"/>
            </a:pPr>
            <a:r>
              <a:rPr b="0" i="0" lang="en-GB" sz="3200">
                <a:solidFill>
                  <a:srgbClr val="222222"/>
                </a:solidFill>
                <a:latin typeface="Times New Roman"/>
                <a:ea typeface="Times New Roman"/>
                <a:cs typeface="Times New Roman"/>
                <a:sym typeface="Times New Roman"/>
              </a:rPr>
              <a:t>Control Strings : This will include text that has to be obtained from the key board format specifiers, and it also include characters like \n,\t….</a:t>
            </a:r>
            <a:endParaRPr/>
          </a:p>
          <a:p>
            <a:pPr indent="-228600" lvl="0" marL="228600" rtl="0" algn="l">
              <a:lnSpc>
                <a:spcPct val="90000"/>
              </a:lnSpc>
              <a:spcBef>
                <a:spcPts val="1000"/>
              </a:spcBef>
              <a:spcAft>
                <a:spcPts val="0"/>
              </a:spcAft>
              <a:buClr>
                <a:srgbClr val="222222"/>
              </a:buClr>
              <a:buSzPct val="100000"/>
              <a:buFont typeface="Arial"/>
              <a:buChar char="•"/>
            </a:pPr>
            <a:r>
              <a:rPr b="0" i="0" lang="en-GB" sz="3200">
                <a:solidFill>
                  <a:srgbClr val="222222"/>
                </a:solidFill>
                <a:latin typeface="Times New Roman"/>
                <a:ea typeface="Times New Roman"/>
                <a:cs typeface="Times New Roman"/>
                <a:sym typeface="Times New Roman"/>
              </a:rPr>
              <a:t>Arguments : Variable address where the data will be stored</a:t>
            </a:r>
            <a:endParaRPr/>
          </a:p>
          <a:p>
            <a:pPr indent="-228600" lvl="0" marL="228600" rtl="0" algn="l">
              <a:lnSpc>
                <a:spcPct val="90000"/>
              </a:lnSpc>
              <a:spcBef>
                <a:spcPts val="1000"/>
              </a:spcBef>
              <a:spcAft>
                <a:spcPts val="0"/>
              </a:spcAft>
              <a:buClr>
                <a:srgbClr val="222222"/>
              </a:buClr>
              <a:buSzPct val="100000"/>
              <a:buFont typeface="Arial"/>
              <a:buChar char="•"/>
            </a:pPr>
            <a:r>
              <a:rPr lang="en-GB" sz="3200">
                <a:solidFill>
                  <a:srgbClr val="222222"/>
                </a:solidFill>
                <a:latin typeface="Times New Roman"/>
                <a:ea typeface="Times New Roman"/>
                <a:cs typeface="Times New Roman"/>
                <a:sym typeface="Times New Roman"/>
              </a:rPr>
              <a:t>Eg: scanf(</a:t>
            </a:r>
            <a:r>
              <a:rPr lang="en-GB" sz="3200">
                <a:latin typeface="Times New Roman"/>
                <a:ea typeface="Times New Roman"/>
                <a:cs typeface="Times New Roman"/>
                <a:sym typeface="Times New Roman"/>
              </a:rPr>
              <a:t>“\n Result : %d%c%f”, Variable List)</a:t>
            </a:r>
            <a:endParaRPr b="0" i="0" sz="32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ct val="100000"/>
              <a:buFont typeface="Arial"/>
              <a:buChar char="•"/>
            </a:pPr>
            <a:r>
              <a:rPr lang="en-GB" sz="3200">
                <a:solidFill>
                  <a:srgbClr val="222222"/>
                </a:solidFill>
                <a:latin typeface="Times New Roman"/>
                <a:ea typeface="Times New Roman"/>
                <a:cs typeface="Times New Roman"/>
                <a:sym typeface="Times New Roman"/>
              </a:rPr>
              <a:t>The prototype of Control string is </a:t>
            </a:r>
            <a:endParaRPr/>
          </a:p>
          <a:p>
            <a:pPr indent="0" lvl="0" marL="0" rtl="0" algn="ctr">
              <a:lnSpc>
                <a:spcPct val="90000"/>
              </a:lnSpc>
              <a:spcBef>
                <a:spcPts val="1000"/>
              </a:spcBef>
              <a:spcAft>
                <a:spcPts val="0"/>
              </a:spcAft>
              <a:buClr>
                <a:srgbClr val="222222"/>
              </a:buClr>
              <a:buSzPct val="100000"/>
              <a:buNone/>
            </a:pPr>
            <a:r>
              <a:rPr lang="en-GB" sz="3200">
                <a:solidFill>
                  <a:srgbClr val="222222"/>
                </a:solidFill>
                <a:latin typeface="Times New Roman"/>
                <a:ea typeface="Times New Roman"/>
                <a:cs typeface="Times New Roman"/>
                <a:sym typeface="Times New Roman"/>
              </a:rPr>
              <a:t> </a:t>
            </a:r>
            <a:r>
              <a:rPr b="0" i="0" lang="en-GB" sz="3200">
                <a:solidFill>
                  <a:srgbClr val="34495E"/>
                </a:solidFill>
                <a:highlight>
                  <a:srgbClr val="FFFF00"/>
                </a:highlight>
                <a:latin typeface="Times New Roman"/>
                <a:ea typeface="Times New Roman"/>
                <a:cs typeface="Times New Roman"/>
                <a:sym typeface="Times New Roman"/>
              </a:rPr>
              <a:t>%*[width][modifier]type</a:t>
            </a:r>
            <a:endParaRPr/>
          </a:p>
          <a:p>
            <a:pPr indent="0" lvl="0" marL="0" rtl="0" algn="l">
              <a:lnSpc>
                <a:spcPct val="100000"/>
              </a:lnSpc>
              <a:spcBef>
                <a:spcPts val="0"/>
              </a:spcBef>
              <a:spcAft>
                <a:spcPts val="0"/>
              </a:spcAft>
              <a:buClr>
                <a:schemeClr val="dk1"/>
              </a:buClr>
              <a:buSzPct val="100000"/>
              <a:buNone/>
            </a:pPr>
            <a:r>
              <a:t/>
            </a:r>
            <a:endParaRPr sz="3200">
              <a:solidFill>
                <a:srgbClr val="222222"/>
              </a:solidFill>
              <a:highlight>
                <a:srgbClr val="FFFF00"/>
              </a:highlight>
              <a:latin typeface="Verdana"/>
              <a:ea typeface="Verdana"/>
              <a:cs typeface="Verdana"/>
              <a:sym typeface="Verdana"/>
            </a:endParaRPr>
          </a:p>
          <a:p>
            <a:pPr indent="0" lvl="0" marL="0" marR="0" rtl="0" algn="l">
              <a:lnSpc>
                <a:spcPct val="100000"/>
              </a:lnSpc>
              <a:spcBef>
                <a:spcPts val="0"/>
              </a:spcBef>
              <a:spcAft>
                <a:spcPts val="0"/>
              </a:spcAft>
              <a:buClr>
                <a:schemeClr val="dk1"/>
              </a:buClr>
              <a:buSzPct val="100000"/>
              <a:buFont typeface="Calibri"/>
              <a:buNone/>
            </a:pPr>
            <a:r>
              <a:t/>
            </a:r>
            <a:endParaRPr b="0" i="0" sz="3200" u="none" cap="none" strike="noStrike">
              <a:solidFill>
                <a:schemeClr val="dk1"/>
              </a:solidFill>
              <a:latin typeface="Arial"/>
              <a:ea typeface="Arial"/>
              <a:cs typeface="Arial"/>
              <a:sym typeface="Arial"/>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8"/>
          <p:cNvSpPr txBox="1"/>
          <p:nvPr>
            <p:ph type="title"/>
          </p:nvPr>
        </p:nvSpPr>
        <p:spPr>
          <a:xfrm>
            <a:off x="838200" y="365125"/>
            <a:ext cx="10515600" cy="70659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Control Strings </a:t>
            </a:r>
            <a:endParaRPr/>
          </a:p>
        </p:txBody>
      </p:sp>
      <p:sp>
        <p:nvSpPr>
          <p:cNvPr id="603" name="Google Shape;603;p58"/>
          <p:cNvSpPr txBox="1"/>
          <p:nvPr>
            <p:ph idx="1" type="body"/>
          </p:nvPr>
        </p:nvSpPr>
        <p:spPr>
          <a:xfrm>
            <a:off x="838200" y="1071716"/>
            <a:ext cx="10515600" cy="510524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GB"/>
              <a:t>The Control string can include conversion specifiers, which begin with the percent sign (%) and are followed by one or more characters that specify the type of data to be read.</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GB"/>
              <a:t>The most common conversion specifiers are:</a:t>
            </a:r>
            <a:endParaRPr/>
          </a:p>
          <a:p>
            <a:pPr indent="-228600" lvl="0" marL="228600" rtl="0" algn="l">
              <a:lnSpc>
                <a:spcPct val="90000"/>
              </a:lnSpc>
              <a:spcBef>
                <a:spcPts val="1000"/>
              </a:spcBef>
              <a:spcAft>
                <a:spcPts val="0"/>
              </a:spcAft>
              <a:buClr>
                <a:schemeClr val="dk1"/>
              </a:buClr>
              <a:buSzPct val="100000"/>
              <a:buChar char="•"/>
            </a:pPr>
            <a:r>
              <a:rPr lang="en-GB"/>
              <a:t>%d: reads an integer value</a:t>
            </a:r>
            <a:endParaRPr/>
          </a:p>
          <a:p>
            <a:pPr indent="-228600" lvl="0" marL="228600" rtl="0" algn="l">
              <a:lnSpc>
                <a:spcPct val="90000"/>
              </a:lnSpc>
              <a:spcBef>
                <a:spcPts val="1000"/>
              </a:spcBef>
              <a:spcAft>
                <a:spcPts val="0"/>
              </a:spcAft>
              <a:buClr>
                <a:schemeClr val="dk1"/>
              </a:buClr>
              <a:buSzPct val="100000"/>
              <a:buChar char="•"/>
            </a:pPr>
            <a:r>
              <a:rPr lang="en-GB"/>
              <a:t>%f: reads a floating-point value</a:t>
            </a:r>
            <a:endParaRPr/>
          </a:p>
          <a:p>
            <a:pPr indent="-228600" lvl="0" marL="228600" rtl="0" algn="l">
              <a:lnSpc>
                <a:spcPct val="90000"/>
              </a:lnSpc>
              <a:spcBef>
                <a:spcPts val="1000"/>
              </a:spcBef>
              <a:spcAft>
                <a:spcPts val="0"/>
              </a:spcAft>
              <a:buClr>
                <a:schemeClr val="dk1"/>
              </a:buClr>
              <a:buSzPct val="100000"/>
              <a:buChar char="•"/>
            </a:pPr>
            <a:r>
              <a:rPr lang="en-GB"/>
              <a:t>%c: reads a single character</a:t>
            </a:r>
            <a:endParaRPr/>
          </a:p>
          <a:p>
            <a:pPr indent="-228600" lvl="0" marL="228600" rtl="0" algn="l">
              <a:lnSpc>
                <a:spcPct val="90000"/>
              </a:lnSpc>
              <a:spcBef>
                <a:spcPts val="1000"/>
              </a:spcBef>
              <a:spcAft>
                <a:spcPts val="0"/>
              </a:spcAft>
              <a:buClr>
                <a:schemeClr val="dk1"/>
              </a:buClr>
              <a:buSzPct val="100000"/>
              <a:buChar char="•"/>
            </a:pPr>
            <a:r>
              <a:rPr lang="en-GB"/>
              <a:t>%s: reads a string of characters</a:t>
            </a:r>
            <a:endParaRPr/>
          </a:p>
          <a:p>
            <a:pPr indent="-228600" lvl="0" marL="228600" rtl="0" algn="l">
              <a:lnSpc>
                <a:spcPct val="90000"/>
              </a:lnSpc>
              <a:spcBef>
                <a:spcPts val="1000"/>
              </a:spcBef>
              <a:spcAft>
                <a:spcPts val="0"/>
              </a:spcAft>
              <a:buClr>
                <a:schemeClr val="dk1"/>
              </a:buClr>
              <a:buSzPct val="100000"/>
              <a:buChar char="•"/>
            </a:pPr>
            <a:r>
              <a:rPr lang="en-GB"/>
              <a:t>%lf: reads a double-precision floating-point value</a:t>
            </a:r>
            <a:endParaRPr/>
          </a:p>
          <a:p>
            <a:pPr indent="-228600" lvl="0" marL="228600" rtl="0" algn="l">
              <a:lnSpc>
                <a:spcPct val="90000"/>
              </a:lnSpc>
              <a:spcBef>
                <a:spcPts val="1000"/>
              </a:spcBef>
              <a:spcAft>
                <a:spcPts val="0"/>
              </a:spcAft>
              <a:buClr>
                <a:schemeClr val="dk1"/>
              </a:buClr>
              <a:buSzPct val="100000"/>
              <a:buChar char="•"/>
            </a:pPr>
            <a:r>
              <a:rPr lang="en-GB"/>
              <a:t>The &amp; operator is used to pass the address of the variables to scanf()</a:t>
            </a:r>
            <a:endParaRPr/>
          </a:p>
          <a:p>
            <a:pPr indent="-228600" lvl="0" marL="228600" rtl="0" algn="l">
              <a:lnSpc>
                <a:spcPct val="90000"/>
              </a:lnSpc>
              <a:spcBef>
                <a:spcPts val="1000"/>
              </a:spcBef>
              <a:spcAft>
                <a:spcPts val="0"/>
              </a:spcAft>
              <a:buClr>
                <a:schemeClr val="dk1"/>
              </a:buClr>
              <a:buSzPct val="100000"/>
              <a:buChar char="•"/>
            </a:pPr>
            <a:r>
              <a:rPr lang="en-GB"/>
              <a:t>Eg : scanf(“%d %f”, &amp;num,&amp;fnum);</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9"/>
          <p:cNvSpPr txBox="1"/>
          <p:nvPr>
            <p:ph type="title"/>
          </p:nvPr>
        </p:nvSpPr>
        <p:spPr>
          <a:xfrm>
            <a:off x="838200" y="365125"/>
            <a:ext cx="10515600" cy="70659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Rules for Using Scanf()</a:t>
            </a:r>
            <a:endParaRPr/>
          </a:p>
        </p:txBody>
      </p:sp>
      <p:sp>
        <p:nvSpPr>
          <p:cNvPr id="609" name="Google Shape;609;p59"/>
          <p:cNvSpPr txBox="1"/>
          <p:nvPr>
            <p:ph idx="1" type="body"/>
          </p:nvPr>
        </p:nvSpPr>
        <p:spPr>
          <a:xfrm>
            <a:off x="700549" y="1071716"/>
            <a:ext cx="10515600" cy="578628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GB"/>
              <a:t>Scanf() function will run until all the characters are processed, white space character is encountered, or error is detected</a:t>
            </a:r>
            <a:endParaRPr/>
          </a:p>
          <a:p>
            <a:pPr indent="-228600" lvl="0" marL="228600" rtl="0" algn="l">
              <a:lnSpc>
                <a:spcPct val="150000"/>
              </a:lnSpc>
              <a:spcBef>
                <a:spcPts val="1000"/>
              </a:spcBef>
              <a:spcAft>
                <a:spcPts val="0"/>
              </a:spcAft>
              <a:buClr>
                <a:schemeClr val="dk1"/>
              </a:buClr>
              <a:buSzPts val="2800"/>
              <a:buChar char="•"/>
            </a:pPr>
            <a:r>
              <a:rPr lang="en-GB"/>
              <a:t>Every Variable that has to be processed must have the conversion specification : Eg </a:t>
            </a:r>
            <a:r>
              <a:rPr lang="en-GB">
                <a:highlight>
                  <a:srgbClr val="FFFF00"/>
                </a:highlight>
              </a:rPr>
              <a:t>scanf(“%d”, &amp;num1,&amp;num2) </a:t>
            </a:r>
            <a:r>
              <a:rPr lang="en-GB"/>
              <a:t>– This will give error</a:t>
            </a:r>
            <a:endParaRPr/>
          </a:p>
          <a:p>
            <a:pPr indent="-228600" lvl="0" marL="228600" rtl="0" algn="l">
              <a:lnSpc>
                <a:spcPct val="150000"/>
              </a:lnSpc>
              <a:spcBef>
                <a:spcPts val="1000"/>
              </a:spcBef>
              <a:spcAft>
                <a:spcPts val="0"/>
              </a:spcAft>
              <a:buClr>
                <a:schemeClr val="dk1"/>
              </a:buClr>
              <a:buSzPts val="2800"/>
              <a:buChar char="•"/>
            </a:pPr>
            <a:r>
              <a:rPr lang="en-GB"/>
              <a:t>There should be variable address for each conversion specification </a:t>
            </a:r>
            <a:endParaRPr/>
          </a:p>
          <a:p>
            <a:pPr indent="-228600" lvl="0" marL="228600" rtl="0" algn="l">
              <a:lnSpc>
                <a:spcPct val="150000"/>
              </a:lnSpc>
              <a:spcBef>
                <a:spcPts val="1000"/>
              </a:spcBef>
              <a:spcAft>
                <a:spcPts val="0"/>
              </a:spcAft>
              <a:buClr>
                <a:schemeClr val="dk1"/>
              </a:buClr>
              <a:buSzPts val="2800"/>
              <a:buChar char="•"/>
            </a:pPr>
            <a:r>
              <a:rPr lang="en-GB"/>
              <a:t>Eg: </a:t>
            </a:r>
            <a:r>
              <a:rPr lang="en-GB">
                <a:highlight>
                  <a:srgbClr val="FFFF00"/>
                </a:highlight>
              </a:rPr>
              <a:t>scanf(“%d, %d”, &amp;num1) </a:t>
            </a:r>
            <a:endParaRPr/>
          </a:p>
          <a:p>
            <a:pPr indent="-228600" lvl="0" marL="228600" rtl="0" algn="l">
              <a:lnSpc>
                <a:spcPct val="150000"/>
              </a:lnSpc>
              <a:spcBef>
                <a:spcPts val="1000"/>
              </a:spcBef>
              <a:spcAft>
                <a:spcPts val="0"/>
              </a:spcAft>
              <a:buClr>
                <a:schemeClr val="dk1"/>
              </a:buClr>
              <a:buSzPts val="2800"/>
              <a:buChar char="•"/>
            </a:pPr>
            <a:r>
              <a:rPr lang="en-GB"/>
              <a:t>A Error will be generated if control string is ended with white space character Eg : </a:t>
            </a:r>
            <a:endParaRPr/>
          </a:p>
        </p:txBody>
      </p:sp>
      <p:pic>
        <p:nvPicPr>
          <p:cNvPr id="610" name="Google Shape;610;p59"/>
          <p:cNvPicPr preferRelativeResize="0"/>
          <p:nvPr/>
        </p:nvPicPr>
        <p:blipFill rotWithShape="1">
          <a:blip r:embed="rId3">
            <a:alphaModFix/>
          </a:blip>
          <a:srcRect b="0" l="0" r="0" t="0"/>
          <a:stretch/>
        </p:blipFill>
        <p:spPr>
          <a:xfrm>
            <a:off x="3723629" y="6144373"/>
            <a:ext cx="2618178" cy="6970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0" i="1" lang="en-GB" sz="1550" u="none" cap="none" strike="noStrike">
                <a:solidFill>
                  <a:srgbClr val="0C0C0C"/>
                </a:solidFill>
                <a:latin typeface="Trebuchet MS"/>
                <a:ea typeface="Trebuchet MS"/>
                <a:cs typeface="Trebuchet MS"/>
                <a:sym typeface="Trebuchet MS"/>
              </a:rPr>
              <a:t>Go, Change the World</a:t>
            </a:r>
            <a:endParaRPr b="0" i="0" sz="1550" u="none" cap="none" strike="noStrike">
              <a:solidFill>
                <a:schemeClr val="dk1"/>
              </a:solidFill>
              <a:latin typeface="Trebuchet MS"/>
              <a:ea typeface="Trebuchet MS"/>
              <a:cs typeface="Trebuchet MS"/>
              <a:sym typeface="Trebuchet MS"/>
            </a:endParaRPr>
          </a:p>
        </p:txBody>
      </p:sp>
      <p:grpSp>
        <p:nvGrpSpPr>
          <p:cNvPr id="128" name="Google Shape;128;p6"/>
          <p:cNvGrpSpPr/>
          <p:nvPr/>
        </p:nvGrpSpPr>
        <p:grpSpPr>
          <a:xfrm>
            <a:off x="849756" y="977645"/>
            <a:ext cx="10543540" cy="3697858"/>
            <a:chOff x="838961" y="967105"/>
            <a:chExt cx="10543540" cy="3697858"/>
          </a:xfrm>
        </p:grpSpPr>
        <p:sp>
          <p:nvSpPr>
            <p:cNvPr id="129" name="Google Shape;129;p6"/>
            <p:cNvSpPr/>
            <p:nvPr/>
          </p:nvSpPr>
          <p:spPr>
            <a:xfrm>
              <a:off x="838961" y="992886"/>
              <a:ext cx="10543540" cy="0"/>
            </a:xfrm>
            <a:custGeom>
              <a:rect b="b" l="l" r="r" t="t"/>
              <a:pathLst>
                <a:path extrusionOk="0" h="120000" w="10543540">
                  <a:moveTo>
                    <a:pt x="0" y="0"/>
                  </a:moveTo>
                  <a:lnTo>
                    <a:pt x="10543032" y="0"/>
                  </a:lnTo>
                </a:path>
              </a:pathLst>
            </a:custGeom>
            <a:noFill/>
            <a:ln cap="flat" cmpd="sng" w="1905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 name="Google Shape;130;p6"/>
            <p:cNvPicPr preferRelativeResize="0"/>
            <p:nvPr/>
          </p:nvPicPr>
          <p:blipFill rotWithShape="1">
            <a:blip r:embed="rId3">
              <a:alphaModFix/>
            </a:blip>
            <a:srcRect b="0" l="0" r="0" t="0"/>
            <a:stretch/>
          </p:blipFill>
          <p:spPr>
            <a:xfrm>
              <a:off x="929639" y="967105"/>
              <a:ext cx="3523361" cy="499872"/>
            </a:xfrm>
            <a:prstGeom prst="rect">
              <a:avLst/>
            </a:prstGeom>
            <a:noFill/>
            <a:ln>
              <a:noFill/>
            </a:ln>
          </p:spPr>
        </p:pic>
        <p:pic>
          <p:nvPicPr>
            <p:cNvPr id="131" name="Google Shape;131;p6"/>
            <p:cNvPicPr preferRelativeResize="0"/>
            <p:nvPr/>
          </p:nvPicPr>
          <p:blipFill rotWithShape="1">
            <a:blip r:embed="rId4">
              <a:alphaModFix/>
            </a:blip>
            <a:srcRect b="0" l="0" r="0" t="0"/>
            <a:stretch/>
          </p:blipFill>
          <p:spPr>
            <a:xfrm>
              <a:off x="1158239" y="1479169"/>
              <a:ext cx="2777363" cy="499872"/>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3781297" y="1479169"/>
              <a:ext cx="232257" cy="499872"/>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3897502" y="1479169"/>
              <a:ext cx="7320026" cy="499872"/>
            </a:xfrm>
            <a:prstGeom prst="rect">
              <a:avLst/>
            </a:prstGeom>
            <a:noFill/>
            <a:ln>
              <a:noFill/>
            </a:ln>
          </p:spPr>
        </p:pic>
        <p:pic>
          <p:nvPicPr>
            <p:cNvPr id="134" name="Google Shape;134;p6"/>
            <p:cNvPicPr preferRelativeResize="0"/>
            <p:nvPr/>
          </p:nvPicPr>
          <p:blipFill rotWithShape="1">
            <a:blip r:embed="rId7">
              <a:alphaModFix/>
            </a:blip>
            <a:srcRect b="0" l="0" r="0" t="0"/>
            <a:stretch/>
          </p:blipFill>
          <p:spPr>
            <a:xfrm>
              <a:off x="1158239" y="1862912"/>
              <a:ext cx="3372230" cy="500176"/>
            </a:xfrm>
            <a:prstGeom prst="rect">
              <a:avLst/>
            </a:prstGeom>
            <a:noFill/>
            <a:ln>
              <a:noFill/>
            </a:ln>
          </p:spPr>
        </p:pic>
        <p:pic>
          <p:nvPicPr>
            <p:cNvPr id="135" name="Google Shape;135;p6"/>
            <p:cNvPicPr preferRelativeResize="0"/>
            <p:nvPr/>
          </p:nvPicPr>
          <p:blipFill rotWithShape="1">
            <a:blip r:embed="rId8">
              <a:alphaModFix/>
            </a:blip>
            <a:srcRect b="0" l="0" r="0" t="0"/>
            <a:stretch/>
          </p:blipFill>
          <p:spPr>
            <a:xfrm>
              <a:off x="1158239" y="2374138"/>
              <a:ext cx="9100312" cy="499872"/>
            </a:xfrm>
            <a:prstGeom prst="rect">
              <a:avLst/>
            </a:prstGeom>
            <a:noFill/>
            <a:ln>
              <a:noFill/>
            </a:ln>
          </p:spPr>
        </p:pic>
        <p:pic>
          <p:nvPicPr>
            <p:cNvPr id="136" name="Google Shape;136;p6"/>
            <p:cNvPicPr preferRelativeResize="0"/>
            <p:nvPr/>
          </p:nvPicPr>
          <p:blipFill rotWithShape="1">
            <a:blip r:embed="rId9">
              <a:alphaModFix/>
            </a:blip>
            <a:srcRect b="0" l="0" r="0" t="0"/>
            <a:stretch/>
          </p:blipFill>
          <p:spPr>
            <a:xfrm>
              <a:off x="1158239" y="2758186"/>
              <a:ext cx="1721993" cy="499872"/>
            </a:xfrm>
            <a:prstGeom prst="rect">
              <a:avLst/>
            </a:prstGeom>
            <a:noFill/>
            <a:ln>
              <a:noFill/>
            </a:ln>
          </p:spPr>
        </p:pic>
        <p:pic>
          <p:nvPicPr>
            <p:cNvPr id="137" name="Google Shape;137;p6"/>
            <p:cNvPicPr preferRelativeResize="0"/>
            <p:nvPr/>
          </p:nvPicPr>
          <p:blipFill rotWithShape="1">
            <a:blip r:embed="rId10">
              <a:alphaModFix/>
            </a:blip>
            <a:srcRect b="0" l="0" r="0" t="0"/>
            <a:stretch/>
          </p:blipFill>
          <p:spPr>
            <a:xfrm>
              <a:off x="929639" y="3268421"/>
              <a:ext cx="1784223" cy="500176"/>
            </a:xfrm>
            <a:prstGeom prst="rect">
              <a:avLst/>
            </a:prstGeom>
            <a:noFill/>
            <a:ln>
              <a:noFill/>
            </a:ln>
          </p:spPr>
        </p:pic>
        <p:pic>
          <p:nvPicPr>
            <p:cNvPr id="138" name="Google Shape;138;p6"/>
            <p:cNvPicPr preferRelativeResize="0"/>
            <p:nvPr/>
          </p:nvPicPr>
          <p:blipFill rotWithShape="1">
            <a:blip r:embed="rId11">
              <a:alphaModFix/>
            </a:blip>
            <a:srcRect b="0" l="0" r="0" t="0"/>
            <a:stretch/>
          </p:blipFill>
          <p:spPr>
            <a:xfrm>
              <a:off x="1158239" y="3781044"/>
              <a:ext cx="9905492" cy="499871"/>
            </a:xfrm>
            <a:prstGeom prst="rect">
              <a:avLst/>
            </a:prstGeom>
            <a:noFill/>
            <a:ln>
              <a:noFill/>
            </a:ln>
          </p:spPr>
        </p:pic>
        <p:pic>
          <p:nvPicPr>
            <p:cNvPr id="139" name="Google Shape;139;p6"/>
            <p:cNvPicPr preferRelativeResize="0"/>
            <p:nvPr/>
          </p:nvPicPr>
          <p:blipFill rotWithShape="1">
            <a:blip r:embed="rId12">
              <a:alphaModFix/>
            </a:blip>
            <a:srcRect b="0" l="0" r="0" t="0"/>
            <a:stretch/>
          </p:blipFill>
          <p:spPr>
            <a:xfrm>
              <a:off x="1158239" y="4165091"/>
              <a:ext cx="4525010" cy="499872"/>
            </a:xfrm>
            <a:prstGeom prst="rect">
              <a:avLst/>
            </a:prstGeom>
            <a:noFill/>
            <a:ln>
              <a:noFill/>
            </a:ln>
          </p:spPr>
        </p:pic>
      </p:grpSp>
      <p:sp>
        <p:nvSpPr>
          <p:cNvPr id="140" name="Google Shape;140;p6"/>
          <p:cNvSpPr/>
          <p:nvPr/>
        </p:nvSpPr>
        <p:spPr>
          <a:xfrm>
            <a:off x="0" y="0"/>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 name="Google Shape;141;p6"/>
          <p:cNvPicPr preferRelativeResize="0"/>
          <p:nvPr/>
        </p:nvPicPr>
        <p:blipFill rotWithShape="1">
          <a:blip r:embed="rId13">
            <a:alphaModFix/>
          </a:blip>
          <a:srcRect b="0" l="0" r="0" t="0"/>
          <a:stretch/>
        </p:blipFill>
        <p:spPr>
          <a:xfrm>
            <a:off x="4693665" y="149200"/>
            <a:ext cx="2726943" cy="573328"/>
          </a:xfrm>
          <a:prstGeom prst="rect">
            <a:avLst/>
          </a:prstGeom>
          <a:noFill/>
          <a:ln>
            <a:noFill/>
          </a:ln>
        </p:spPr>
      </p:pic>
      <p:sp>
        <p:nvSpPr>
          <p:cNvPr id="142" name="Google Shape;142;p6"/>
          <p:cNvSpPr txBox="1"/>
          <p:nvPr/>
        </p:nvSpPr>
        <p:spPr>
          <a:xfrm>
            <a:off x="916939" y="1512188"/>
            <a:ext cx="149860" cy="364871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3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3100">
              <a:solidFill>
                <a:schemeClr val="dk1"/>
              </a:solidFill>
              <a:latin typeface="Arial"/>
              <a:ea typeface="Arial"/>
              <a:cs typeface="Arial"/>
              <a:sym typeface="Arial"/>
            </a:endParaRPr>
          </a:p>
          <a:p>
            <a:pPr indent="0" lvl="0" marL="0" marR="0" rtl="0" algn="l">
              <a:lnSpc>
                <a:spcPct val="100000"/>
              </a:lnSpc>
              <a:spcBef>
                <a:spcPts val="15"/>
              </a:spcBef>
              <a:spcAft>
                <a:spcPts val="0"/>
              </a:spcAft>
              <a:buNone/>
            </a:pPr>
            <a:r>
              <a:t/>
            </a:r>
            <a:endParaRPr sz="36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3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grpSp>
        <p:nvGrpSpPr>
          <p:cNvPr id="143" name="Google Shape;143;p6"/>
          <p:cNvGrpSpPr/>
          <p:nvPr/>
        </p:nvGrpSpPr>
        <p:grpSpPr>
          <a:xfrm>
            <a:off x="1705489" y="4675510"/>
            <a:ext cx="10244582" cy="1268323"/>
            <a:chOff x="1158239" y="4675885"/>
            <a:chExt cx="10244582" cy="1268323"/>
          </a:xfrm>
        </p:grpSpPr>
        <p:pic>
          <p:nvPicPr>
            <p:cNvPr id="144" name="Google Shape;144;p6"/>
            <p:cNvPicPr preferRelativeResize="0"/>
            <p:nvPr/>
          </p:nvPicPr>
          <p:blipFill rotWithShape="1">
            <a:blip r:embed="rId14">
              <a:alphaModFix/>
            </a:blip>
            <a:srcRect b="0" l="0" r="0" t="0"/>
            <a:stretch/>
          </p:blipFill>
          <p:spPr>
            <a:xfrm>
              <a:off x="1158239" y="4675885"/>
              <a:ext cx="10244582" cy="499871"/>
            </a:xfrm>
            <a:prstGeom prst="rect">
              <a:avLst/>
            </a:prstGeom>
            <a:noFill/>
            <a:ln>
              <a:noFill/>
            </a:ln>
          </p:spPr>
        </p:pic>
        <p:pic>
          <p:nvPicPr>
            <p:cNvPr id="145" name="Google Shape;145;p6"/>
            <p:cNvPicPr preferRelativeResize="0"/>
            <p:nvPr/>
          </p:nvPicPr>
          <p:blipFill rotWithShape="1">
            <a:blip r:embed="rId15">
              <a:alphaModFix/>
            </a:blip>
            <a:srcRect b="0" l="0" r="0" t="0"/>
            <a:stretch/>
          </p:blipFill>
          <p:spPr>
            <a:xfrm>
              <a:off x="1158239" y="5059933"/>
              <a:ext cx="5432171" cy="499871"/>
            </a:xfrm>
            <a:prstGeom prst="rect">
              <a:avLst/>
            </a:prstGeom>
            <a:noFill/>
            <a:ln>
              <a:noFill/>
            </a:ln>
          </p:spPr>
        </p:pic>
        <p:pic>
          <p:nvPicPr>
            <p:cNvPr id="146" name="Google Shape;146;p6"/>
            <p:cNvPicPr preferRelativeResize="0"/>
            <p:nvPr/>
          </p:nvPicPr>
          <p:blipFill rotWithShape="1">
            <a:blip r:embed="rId5">
              <a:alphaModFix/>
            </a:blip>
            <a:srcRect b="0" l="0" r="0" t="0"/>
            <a:stretch/>
          </p:blipFill>
          <p:spPr>
            <a:xfrm>
              <a:off x="6439535" y="5059933"/>
              <a:ext cx="232257" cy="499871"/>
            </a:xfrm>
            <a:prstGeom prst="rect">
              <a:avLst/>
            </a:prstGeom>
            <a:noFill/>
            <a:ln>
              <a:noFill/>
            </a:ln>
          </p:spPr>
        </p:pic>
        <p:pic>
          <p:nvPicPr>
            <p:cNvPr id="147" name="Google Shape;147;p6"/>
            <p:cNvPicPr preferRelativeResize="0"/>
            <p:nvPr/>
          </p:nvPicPr>
          <p:blipFill rotWithShape="1">
            <a:blip r:embed="rId16">
              <a:alphaModFix/>
            </a:blip>
            <a:srcRect b="0" l="0" r="0" t="0"/>
            <a:stretch/>
          </p:blipFill>
          <p:spPr>
            <a:xfrm>
              <a:off x="6555612" y="5059933"/>
              <a:ext cx="4178300" cy="499871"/>
            </a:xfrm>
            <a:prstGeom prst="rect">
              <a:avLst/>
            </a:prstGeom>
            <a:noFill/>
            <a:ln>
              <a:noFill/>
            </a:ln>
          </p:spPr>
        </p:pic>
        <p:pic>
          <p:nvPicPr>
            <p:cNvPr id="148" name="Google Shape;148;p6"/>
            <p:cNvPicPr preferRelativeResize="0"/>
            <p:nvPr/>
          </p:nvPicPr>
          <p:blipFill rotWithShape="1">
            <a:blip r:embed="rId17">
              <a:alphaModFix/>
            </a:blip>
            <a:srcRect b="0" l="0" r="0" t="0"/>
            <a:stretch/>
          </p:blipFill>
          <p:spPr>
            <a:xfrm>
              <a:off x="1158239" y="5444032"/>
              <a:ext cx="6971665" cy="500176"/>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60"/>
          <p:cNvPicPr preferRelativeResize="0"/>
          <p:nvPr/>
        </p:nvPicPr>
        <p:blipFill rotWithShape="1">
          <a:blip r:embed="rId3">
            <a:alphaModFix/>
          </a:blip>
          <a:srcRect b="0" l="0" r="0" t="0"/>
          <a:stretch/>
        </p:blipFill>
        <p:spPr>
          <a:xfrm>
            <a:off x="282398" y="161637"/>
            <a:ext cx="11574657" cy="425304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Unformatted Input and Output Functions </a:t>
            </a:r>
            <a:endParaRPr/>
          </a:p>
        </p:txBody>
      </p:sp>
      <p:sp>
        <p:nvSpPr>
          <p:cNvPr id="621" name="Google Shape;621;p61"/>
          <p:cNvSpPr txBox="1"/>
          <p:nvPr>
            <p:ph idx="1" type="body"/>
          </p:nvPr>
        </p:nvSpPr>
        <p:spPr>
          <a:xfrm>
            <a:off x="838199" y="1825625"/>
            <a:ext cx="1123581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484848"/>
              </a:buClr>
              <a:buSzPts val="2800"/>
              <a:buChar char="•"/>
            </a:pPr>
            <a:r>
              <a:rPr b="0" i="0" lang="en-GB">
                <a:solidFill>
                  <a:srgbClr val="484848"/>
                </a:solidFill>
                <a:latin typeface="Helvetica Neue"/>
                <a:ea typeface="Helvetica Neue"/>
                <a:cs typeface="Helvetica Neue"/>
                <a:sym typeface="Helvetica Neue"/>
              </a:rPr>
              <a:t>Unformatted input and output functions are only work with character data type. </a:t>
            </a:r>
            <a:endParaRPr/>
          </a:p>
          <a:p>
            <a:pPr indent="-228600" lvl="0" marL="228600" rtl="0" algn="l">
              <a:lnSpc>
                <a:spcPct val="90000"/>
              </a:lnSpc>
              <a:spcBef>
                <a:spcPts val="1000"/>
              </a:spcBef>
              <a:spcAft>
                <a:spcPts val="0"/>
              </a:spcAft>
              <a:buClr>
                <a:srgbClr val="484848"/>
              </a:buClr>
              <a:buSzPts val="2800"/>
              <a:buChar char="•"/>
            </a:pPr>
            <a:r>
              <a:rPr b="0" i="0" lang="en-GB">
                <a:solidFill>
                  <a:srgbClr val="484848"/>
                </a:solidFill>
                <a:latin typeface="Helvetica Neue"/>
                <a:ea typeface="Helvetica Neue"/>
                <a:cs typeface="Helvetica Neue"/>
                <a:sym typeface="Helvetica Neue"/>
              </a:rPr>
              <a:t>Unformatted input and output functions do not require any format specifiers. </a:t>
            </a:r>
            <a:endParaRPr/>
          </a:p>
          <a:p>
            <a:pPr indent="-228600" lvl="0" marL="228600" rtl="0" algn="l">
              <a:lnSpc>
                <a:spcPct val="90000"/>
              </a:lnSpc>
              <a:spcBef>
                <a:spcPts val="1000"/>
              </a:spcBef>
              <a:spcAft>
                <a:spcPts val="0"/>
              </a:spcAft>
              <a:buClr>
                <a:srgbClr val="484848"/>
              </a:buClr>
              <a:buSzPts val="2800"/>
              <a:buChar char="•"/>
            </a:pPr>
            <a:r>
              <a:rPr b="0" i="0" lang="en-GB">
                <a:solidFill>
                  <a:srgbClr val="484848"/>
                </a:solidFill>
                <a:latin typeface="Helvetica Neue"/>
                <a:ea typeface="Helvetica Neue"/>
                <a:cs typeface="Helvetica Neue"/>
                <a:sym typeface="Helvetica Neue"/>
              </a:rPr>
              <a:t>Because they only work with character data type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62"/>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62"/>
          <p:cNvSpPr txBox="1"/>
          <p:nvPr>
            <p:ph type="title"/>
          </p:nvPr>
        </p:nvSpPr>
        <p:spPr>
          <a:xfrm>
            <a:off x="1439691" y="81955"/>
            <a:ext cx="6278632"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D6D6D"/>
              </a:buClr>
              <a:buSzPts val="4400"/>
              <a:buFont typeface="Helvetica Neue"/>
              <a:buNone/>
            </a:pPr>
            <a:r>
              <a:rPr b="1" lang="en-GB">
                <a:solidFill>
                  <a:srgbClr val="6D6D6D"/>
                </a:solidFill>
                <a:latin typeface="Helvetica Neue"/>
                <a:ea typeface="Helvetica Neue"/>
                <a:cs typeface="Helvetica Neue"/>
                <a:sym typeface="Helvetica Neue"/>
              </a:rPr>
              <a:t>getchar() Function</a:t>
            </a:r>
            <a:endParaRPr/>
          </a:p>
        </p:txBody>
      </p:sp>
      <p:sp>
        <p:nvSpPr>
          <p:cNvPr id="629" name="Google Shape;629;p62"/>
          <p:cNvSpPr txBox="1"/>
          <p:nvPr>
            <p:ph idx="1" type="body"/>
          </p:nvPr>
        </p:nvSpPr>
        <p:spPr>
          <a:xfrm>
            <a:off x="804672" y="2421682"/>
            <a:ext cx="5769110" cy="3639289"/>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0"/>
              </a:spcBef>
              <a:spcAft>
                <a:spcPts val="0"/>
              </a:spcAft>
              <a:buClr>
                <a:schemeClr val="dk2"/>
              </a:buClr>
              <a:buSzPts val="2000"/>
              <a:buChar char="•"/>
            </a:pPr>
            <a:r>
              <a:rPr b="1" i="1" lang="en-GB" sz="2000">
                <a:solidFill>
                  <a:schemeClr val="dk2"/>
                </a:solidFill>
                <a:latin typeface="Times New Roman"/>
                <a:ea typeface="Times New Roman"/>
                <a:cs typeface="Times New Roman"/>
                <a:sym typeface="Times New Roman"/>
              </a:rPr>
              <a:t>The getchar() function reads character type data form the input. The getchar() function reads one character at a time till the user presses the enter key</a:t>
            </a:r>
            <a:r>
              <a:rPr lang="en-GB" sz="2000">
                <a:solidFill>
                  <a:schemeClr val="dk2"/>
                </a:solidFill>
                <a:latin typeface="Times New Roman"/>
                <a:ea typeface="Times New Roman"/>
                <a:cs typeface="Times New Roman"/>
                <a:sym typeface="Times New Roman"/>
              </a:rPr>
              <a:t>.</a:t>
            </a:r>
            <a:endParaRPr/>
          </a:p>
          <a:p>
            <a:pPr indent="-101600" lvl="0" marL="228600" rtl="0" algn="l">
              <a:lnSpc>
                <a:spcPct val="90000"/>
              </a:lnSpc>
              <a:spcBef>
                <a:spcPts val="1000"/>
              </a:spcBef>
              <a:spcAft>
                <a:spcPts val="0"/>
              </a:spcAft>
              <a:buClr>
                <a:schemeClr val="dk1"/>
              </a:buClr>
              <a:buSzPts val="2000"/>
              <a:buNone/>
            </a:pPr>
            <a:r>
              <a:t/>
            </a:r>
            <a:endParaRPr sz="2000">
              <a:solidFill>
                <a:schemeClr val="dk2"/>
              </a:solidFill>
              <a:latin typeface="Times New Roman"/>
              <a:ea typeface="Times New Roman"/>
              <a:cs typeface="Times New Roman"/>
              <a:sym typeface="Times New Roman"/>
            </a:endParaRPr>
          </a:p>
          <a:p>
            <a:pPr indent="-228600" lvl="0" marL="228600" rtl="0" algn="ctr">
              <a:lnSpc>
                <a:spcPct val="90000"/>
              </a:lnSpc>
              <a:spcBef>
                <a:spcPts val="1000"/>
              </a:spcBef>
              <a:spcAft>
                <a:spcPts val="0"/>
              </a:spcAft>
              <a:buClr>
                <a:schemeClr val="dk2"/>
              </a:buClr>
              <a:buSzPts val="2000"/>
              <a:buChar char="•"/>
            </a:pPr>
            <a:r>
              <a:rPr b="1" lang="en-GB" sz="2000">
                <a:solidFill>
                  <a:schemeClr val="dk2"/>
                </a:solidFill>
                <a:highlight>
                  <a:srgbClr val="FFFF00"/>
                </a:highlight>
                <a:latin typeface="Times New Roman"/>
                <a:ea typeface="Times New Roman"/>
                <a:cs typeface="Times New Roman"/>
                <a:sym typeface="Times New Roman"/>
              </a:rPr>
              <a:t>getchar() C Program</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#include &lt;stdio.h&gt; //header file section</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#include &lt;conio.h&gt;</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int main()</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char c;</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printf("Enter a character : ");</a:t>
            </a:r>
            <a:endParaRPr/>
          </a:p>
          <a:p>
            <a:pPr indent="-228600" lvl="0" marL="228600" rtl="0" algn="l">
              <a:lnSpc>
                <a:spcPct val="90000"/>
              </a:lnSpc>
              <a:spcBef>
                <a:spcPts val="1000"/>
              </a:spcBef>
              <a:spcAft>
                <a:spcPts val="0"/>
              </a:spcAft>
              <a:buClr>
                <a:srgbClr val="FF0000"/>
              </a:buClr>
              <a:buSzPts val="2000"/>
              <a:buChar char="•"/>
            </a:pPr>
            <a:r>
              <a:rPr b="1" lang="en-GB" sz="2000">
                <a:solidFill>
                  <a:srgbClr val="FF0000"/>
                </a:solidFill>
                <a:highlight>
                  <a:srgbClr val="FFFF00"/>
                </a:highlight>
                <a:latin typeface="Times New Roman"/>
                <a:ea typeface="Times New Roman"/>
                <a:cs typeface="Times New Roman"/>
                <a:sym typeface="Times New Roman"/>
              </a:rPr>
              <a:t>c = getchar();</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printf("\nEntered character : %c ", c);</a:t>
            </a:r>
            <a:endParaRPr/>
          </a:p>
          <a:p>
            <a:pPr indent="-228600" lvl="0" marL="228600" rtl="0" algn="l">
              <a:lnSpc>
                <a:spcPct val="90000"/>
              </a:lnSpc>
              <a:spcBef>
                <a:spcPts val="1000"/>
              </a:spcBef>
              <a:spcAft>
                <a:spcPts val="0"/>
              </a:spcAft>
              <a:buClr>
                <a:schemeClr val="dk2"/>
              </a:buClr>
              <a:buSzPts val="2000"/>
              <a:buChar char="•"/>
            </a:pPr>
            <a:r>
              <a:rPr b="1" lang="en-GB" sz="2000">
                <a:solidFill>
                  <a:schemeClr val="dk2"/>
                </a:solidFill>
                <a:latin typeface="Times New Roman"/>
                <a:ea typeface="Times New Roman"/>
                <a:cs typeface="Times New Roman"/>
                <a:sym typeface="Times New Roman"/>
              </a:rPr>
              <a:t>return 0;</a:t>
            </a:r>
            <a:endParaRPr/>
          </a:p>
          <a:p>
            <a:pPr indent="-228600" lvl="0" marL="228600" rtl="0" algn="l">
              <a:lnSpc>
                <a:spcPct val="90000"/>
              </a:lnSpc>
              <a:spcBef>
                <a:spcPts val="1000"/>
              </a:spcBef>
              <a:spcAft>
                <a:spcPts val="0"/>
              </a:spcAft>
              <a:buClr>
                <a:schemeClr val="dk2"/>
              </a:buClr>
              <a:buSzPts val="2000"/>
              <a:buChar char="•"/>
            </a:pPr>
            <a:r>
              <a:rPr lang="en-GB" sz="2000">
                <a:solidFill>
                  <a:schemeClr val="dk2"/>
                </a:solidFill>
                <a:latin typeface="Times New Roman"/>
                <a:ea typeface="Times New Roman"/>
                <a:cs typeface="Times New Roman"/>
                <a:sym typeface="Times New Roman"/>
              </a:rPr>
              <a:t>}</a:t>
            </a:r>
            <a:endParaRPr/>
          </a:p>
        </p:txBody>
      </p:sp>
      <p:grpSp>
        <p:nvGrpSpPr>
          <p:cNvPr id="630" name="Google Shape;630;p62"/>
          <p:cNvGrpSpPr/>
          <p:nvPr/>
        </p:nvGrpSpPr>
        <p:grpSpPr>
          <a:xfrm>
            <a:off x="6369897" y="0"/>
            <a:ext cx="5822103" cy="6685267"/>
            <a:chOff x="6357228" y="0"/>
            <a:chExt cx="5822103" cy="6685267"/>
          </a:xfrm>
        </p:grpSpPr>
        <p:sp>
          <p:nvSpPr>
            <p:cNvPr id="631" name="Google Shape;631;p62"/>
            <p:cNvSpPr/>
            <p:nvPr/>
          </p:nvSpPr>
          <p:spPr>
            <a:xfrm>
              <a:off x="6357228" y="0"/>
              <a:ext cx="5822102" cy="6685267"/>
            </a:xfrm>
            <a:custGeom>
              <a:rect b="b" l="l" r="r" t="t"/>
              <a:pathLst>
                <a:path extrusionOk="0" h="6685267" w="5822102">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62"/>
            <p:cNvSpPr/>
            <p:nvPr/>
          </p:nvSpPr>
          <p:spPr>
            <a:xfrm>
              <a:off x="6404998" y="98659"/>
              <a:ext cx="5774333" cy="6315453"/>
            </a:xfrm>
            <a:custGeom>
              <a:rect b="b" l="l" r="r" t="t"/>
              <a:pathLst>
                <a:path extrusionOk="0" h="6315453" w="577433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62"/>
            <p:cNvSpPr/>
            <p:nvPr/>
          </p:nvSpPr>
          <p:spPr>
            <a:xfrm>
              <a:off x="6410220" y="131729"/>
              <a:ext cx="5769111" cy="6229400"/>
            </a:xfrm>
            <a:custGeom>
              <a:rect b="b" l="l" r="r" t="t"/>
              <a:pathLst>
                <a:path extrusionOk="0" h="6229400" w="5769111">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62"/>
            <p:cNvSpPr/>
            <p:nvPr/>
          </p:nvSpPr>
          <p:spPr>
            <a:xfrm>
              <a:off x="6410220" y="131729"/>
              <a:ext cx="5769111" cy="6229400"/>
            </a:xfrm>
            <a:custGeom>
              <a:rect b="b" l="l" r="r" t="t"/>
              <a:pathLst>
                <a:path extrusionOk="0" h="6229400" w="5769111">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Programmer" id="635" name="Google Shape;635;p62"/>
          <p:cNvPicPr preferRelativeResize="0"/>
          <p:nvPr/>
        </p:nvPicPr>
        <p:blipFill rotWithShape="1">
          <a:blip r:embed="rId3">
            <a:alphaModFix/>
          </a:blip>
          <a:srcRect b="0" l="0" r="0" t="0"/>
          <a:stretch/>
        </p:blipFill>
        <p:spPr>
          <a:xfrm>
            <a:off x="8121726" y="1629089"/>
            <a:ext cx="3620021" cy="3620021"/>
          </a:xfrm>
          <a:prstGeom prst="rect">
            <a:avLst/>
          </a:prstGeom>
          <a:noFill/>
          <a:ln>
            <a:noFill/>
          </a:ln>
        </p:spPr>
      </p:pic>
      <p:sp>
        <p:nvSpPr>
          <p:cNvPr id="636" name="Google Shape;636;p62"/>
          <p:cNvSpPr txBox="1"/>
          <p:nvPr/>
        </p:nvSpPr>
        <p:spPr>
          <a:xfrm>
            <a:off x="6096000" y="5447710"/>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800">
                <a:solidFill>
                  <a:srgbClr val="484848"/>
                </a:solidFill>
                <a:latin typeface="Helvetica Neue"/>
                <a:ea typeface="Helvetica Neue"/>
                <a:cs typeface="Helvetica Neue"/>
                <a:sym typeface="Helvetica Neue"/>
              </a:rPr>
              <a:t>getchar() reads the input from the user and display back to the user.</a:t>
            </a:r>
            <a:endParaRPr b="1"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sp>
        <p:nvSpPr>
          <p:cNvPr id="641" name="Google Shape;641;p63"/>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 name="Google Shape;642;p6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nvGrpSpPr>
          <p:cNvPr id="643" name="Google Shape;643;p63"/>
          <p:cNvGrpSpPr/>
          <p:nvPr/>
        </p:nvGrpSpPr>
        <p:grpSpPr>
          <a:xfrm>
            <a:off x="-21863" y="508838"/>
            <a:ext cx="5217958" cy="6239661"/>
            <a:chOff x="-19221" y="251144"/>
            <a:chExt cx="5217958" cy="6239661"/>
          </a:xfrm>
        </p:grpSpPr>
        <p:sp>
          <p:nvSpPr>
            <p:cNvPr id="644" name="Google Shape;644;p63"/>
            <p:cNvSpPr/>
            <p:nvPr/>
          </p:nvSpPr>
          <p:spPr>
            <a:xfrm>
              <a:off x="-19221" y="251144"/>
              <a:ext cx="5187198" cy="6239661"/>
            </a:xfrm>
            <a:custGeom>
              <a:rect b="b" l="l" r="r" t="t"/>
              <a:pathLst>
                <a:path extrusionOk="0" h="6239661" w="5187198">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63"/>
            <p:cNvSpPr/>
            <p:nvPr/>
          </p:nvSpPr>
          <p:spPr>
            <a:xfrm>
              <a:off x="-19220" y="297400"/>
              <a:ext cx="5215811" cy="6107388"/>
            </a:xfrm>
            <a:custGeom>
              <a:rect b="b" l="l" r="r" t="t"/>
              <a:pathLst>
                <a:path extrusionOk="0" h="6107388" w="5215811">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63"/>
            <p:cNvSpPr/>
            <p:nvPr/>
          </p:nvSpPr>
          <p:spPr>
            <a:xfrm>
              <a:off x="-19221" y="319367"/>
              <a:ext cx="5217956" cy="6100079"/>
            </a:xfrm>
            <a:custGeom>
              <a:rect b="b" l="l" r="r" t="t"/>
              <a:pathLst>
                <a:path extrusionOk="0" h="6100079" w="5217956">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63"/>
            <p:cNvSpPr/>
            <p:nvPr/>
          </p:nvSpPr>
          <p:spPr>
            <a:xfrm>
              <a:off x="-19220" y="319367"/>
              <a:ext cx="5217957" cy="6100079"/>
            </a:xfrm>
            <a:custGeom>
              <a:rect b="b" l="l" r="r" t="t"/>
              <a:pathLst>
                <a:path extrusionOk="0" h="6100079" w="5217957">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8" name="Google Shape;648;p63"/>
          <p:cNvSpPr txBox="1"/>
          <p:nvPr>
            <p:ph type="title"/>
          </p:nvPr>
        </p:nvSpPr>
        <p:spPr>
          <a:xfrm>
            <a:off x="640080" y="1243013"/>
            <a:ext cx="3855720" cy="43719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300"/>
              <a:buFont typeface="Helvetica Neue"/>
              <a:buNone/>
            </a:pPr>
            <a:r>
              <a:rPr b="1" i="0" lang="en-GB" sz="3300">
                <a:solidFill>
                  <a:schemeClr val="dk2"/>
                </a:solidFill>
                <a:latin typeface="Helvetica Neue"/>
                <a:ea typeface="Helvetica Neue"/>
                <a:cs typeface="Helvetica Neue"/>
                <a:sym typeface="Helvetica Neue"/>
              </a:rPr>
              <a:t>putchar()</a:t>
            </a:r>
            <a:r>
              <a:rPr b="0" i="0" lang="en-GB" sz="3300">
                <a:solidFill>
                  <a:schemeClr val="dk2"/>
                </a:solidFill>
                <a:latin typeface="Helvetica Neue"/>
                <a:ea typeface="Helvetica Neue"/>
                <a:cs typeface="Helvetica Neue"/>
                <a:sym typeface="Helvetica Neue"/>
              </a:rPr>
              <a:t> Function</a:t>
            </a:r>
            <a:br>
              <a:rPr b="0" i="0" lang="en-GB" sz="3300">
                <a:solidFill>
                  <a:schemeClr val="dk2"/>
                </a:solidFill>
                <a:latin typeface="Helvetica Neue"/>
                <a:ea typeface="Helvetica Neue"/>
                <a:cs typeface="Helvetica Neue"/>
                <a:sym typeface="Helvetica Neue"/>
              </a:rPr>
            </a:br>
            <a:endParaRPr sz="3300">
              <a:solidFill>
                <a:schemeClr val="dk2"/>
              </a:solidFill>
            </a:endParaRPr>
          </a:p>
        </p:txBody>
      </p:sp>
      <p:sp>
        <p:nvSpPr>
          <p:cNvPr id="649" name="Google Shape;649;p63"/>
          <p:cNvSpPr txBox="1"/>
          <p:nvPr>
            <p:ph idx="1" type="body"/>
          </p:nvPr>
        </p:nvSpPr>
        <p:spPr>
          <a:xfrm>
            <a:off x="5187197" y="402737"/>
            <a:ext cx="6364723" cy="6345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84848"/>
              </a:buClr>
              <a:buSzPts val="2000"/>
              <a:buNone/>
            </a:pPr>
            <a:r>
              <a:rPr b="0" i="0" lang="en-GB" sz="2000">
                <a:solidFill>
                  <a:srgbClr val="484848"/>
                </a:solidFill>
                <a:latin typeface="Times New Roman"/>
                <a:ea typeface="Times New Roman"/>
                <a:cs typeface="Times New Roman"/>
                <a:sym typeface="Times New Roman"/>
              </a:rPr>
              <a:t>putchar() function prints only one character at a time</a:t>
            </a:r>
            <a:r>
              <a:rPr b="0" i="0" lang="en-GB" sz="1600">
                <a:solidFill>
                  <a:srgbClr val="484848"/>
                </a:solidFill>
                <a:latin typeface="Helvetica Neue"/>
                <a:ea typeface="Helvetica Neue"/>
                <a:cs typeface="Helvetica Neue"/>
                <a:sym typeface="Helvetica Neue"/>
              </a:rPr>
              <a:t>.</a:t>
            </a:r>
            <a:endParaRPr b="1" sz="2400">
              <a:solidFill>
                <a:schemeClr val="dk2"/>
              </a:solidFill>
              <a:latin typeface="Times New Roman"/>
              <a:ea typeface="Times New Roman"/>
              <a:cs typeface="Times New Roman"/>
              <a:sym typeface="Times New Roman"/>
            </a:endParaRPr>
          </a:p>
          <a:p>
            <a:pPr indent="-228600" lvl="0" marL="228600" rtl="0" algn="ctr">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          </a:t>
            </a:r>
            <a:r>
              <a:rPr b="1" lang="en-GB" sz="1800">
                <a:solidFill>
                  <a:schemeClr val="dk2"/>
                </a:solidFill>
                <a:highlight>
                  <a:srgbClr val="FFFF00"/>
                </a:highlight>
                <a:latin typeface="Times New Roman"/>
                <a:ea typeface="Times New Roman"/>
                <a:cs typeface="Times New Roman"/>
                <a:sym typeface="Times New Roman"/>
              </a:rPr>
              <a:t>putchar() C Program</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#include &lt;stdio.h&gt; //header file section</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#include &lt;conio.h&gt;</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int main()</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highlight>
                  <a:srgbClr val="FFFF00"/>
                </a:highlight>
                <a:latin typeface="Times New Roman"/>
                <a:ea typeface="Times New Roman"/>
                <a:cs typeface="Times New Roman"/>
                <a:sym typeface="Times New Roman"/>
              </a:rPr>
              <a:t>char c = 'K';</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putchar(c);</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return 0;</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Find out which unformatted functions are used to print alphanumeric characters </a:t>
            </a:r>
            <a:endParaRPr/>
          </a:p>
          <a:p>
            <a:pPr indent="-114300" lvl="0" marL="228600" rtl="0" algn="l">
              <a:lnSpc>
                <a:spcPct val="90000"/>
              </a:lnSpc>
              <a:spcBef>
                <a:spcPts val="1000"/>
              </a:spcBef>
              <a:spcAft>
                <a:spcPts val="0"/>
              </a:spcAft>
              <a:buClr>
                <a:schemeClr val="dk1"/>
              </a:buClr>
              <a:buSzPts val="1800"/>
              <a:buNone/>
            </a:pPr>
            <a:r>
              <a:t/>
            </a:r>
            <a:endParaRPr b="1" sz="1800">
              <a:solidFill>
                <a:schemeClr val="dk2"/>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ph type="title"/>
          </p:nvPr>
        </p:nvSpPr>
        <p:spPr>
          <a:xfrm>
            <a:off x="513736" y="-94380"/>
            <a:ext cx="10515600" cy="77541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Operators in C </a:t>
            </a:r>
            <a:endParaRPr/>
          </a:p>
        </p:txBody>
      </p:sp>
      <p:sp>
        <p:nvSpPr>
          <p:cNvPr id="655" name="Google Shape;655;p64"/>
          <p:cNvSpPr txBox="1"/>
          <p:nvPr>
            <p:ph idx="1" type="body"/>
          </p:nvPr>
        </p:nvSpPr>
        <p:spPr>
          <a:xfrm>
            <a:off x="513736" y="862064"/>
            <a:ext cx="11432458" cy="5479742"/>
          </a:xfrm>
          <a:prstGeom prst="rect">
            <a:avLst/>
          </a:prstGeom>
          <a:noFill/>
          <a:ln>
            <a:noFill/>
          </a:ln>
        </p:spPr>
        <p:txBody>
          <a:bodyPr anchorCtr="0" anchor="t" bIns="45700" lIns="91425" spcFirstLastPara="1" rIns="91425" wrap="square" tIns="45700">
            <a:normAutofit fontScale="77500" lnSpcReduction="20000"/>
          </a:bodyPr>
          <a:lstStyle/>
          <a:p>
            <a:pPr indent="-572770" lvl="0" marL="584835" rtl="0" algn="l">
              <a:lnSpc>
                <a:spcPct val="100000"/>
              </a:lnSpc>
              <a:spcBef>
                <a:spcPts val="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Arithmetic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Relational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Equality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Logical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Unary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Assignment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Increment and decrement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Conditional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Bit-wise operators</a:t>
            </a:r>
            <a:endParaRPr/>
          </a:p>
          <a:p>
            <a:pPr indent="-572770" lvl="0" marL="584835" rtl="0" algn="l">
              <a:lnSpc>
                <a:spcPct val="100000"/>
              </a:lnSpc>
              <a:spcBef>
                <a:spcPts val="2190"/>
              </a:spcBef>
              <a:spcAft>
                <a:spcPts val="0"/>
              </a:spcAft>
              <a:buClr>
                <a:srgbClr val="000000"/>
              </a:buClr>
              <a:buSzPct val="98611"/>
              <a:buFont typeface="Arial"/>
              <a:buChar char="❖"/>
            </a:pPr>
            <a:r>
              <a:rPr b="1" i="1" lang="en-GB">
                <a:solidFill>
                  <a:srgbClr val="006FC0"/>
                </a:solidFill>
                <a:latin typeface="Times New Roman"/>
                <a:ea typeface="Times New Roman"/>
                <a:cs typeface="Times New Roman"/>
                <a:sym typeface="Times New Roman"/>
              </a:rPr>
              <a:t>Comma operators.</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sp>
        <p:nvSpPr>
          <p:cNvPr id="660" name="Google Shape;660;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65"/>
          <p:cNvSpPr txBox="1"/>
          <p:nvPr>
            <p:ph type="title"/>
          </p:nvPr>
        </p:nvSpPr>
        <p:spPr>
          <a:xfrm>
            <a:off x="1136397" y="502022"/>
            <a:ext cx="4959603" cy="41500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sz="4000"/>
              <a:t>Arithmetic Operators </a:t>
            </a:r>
            <a:endParaRPr/>
          </a:p>
        </p:txBody>
      </p:sp>
      <p:sp>
        <p:nvSpPr>
          <p:cNvPr id="662" name="Google Shape;662;p65"/>
          <p:cNvSpPr txBox="1"/>
          <p:nvPr>
            <p:ph idx="1" type="body"/>
          </p:nvPr>
        </p:nvSpPr>
        <p:spPr>
          <a:xfrm>
            <a:off x="975623" y="1011639"/>
            <a:ext cx="4959603" cy="352256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sz="2000"/>
              <a:t>The only new operator is Modulus Operator(%).</a:t>
            </a:r>
            <a:endParaRPr/>
          </a:p>
          <a:p>
            <a:pPr indent="-228600" lvl="0" marL="228600" rtl="0" algn="l">
              <a:lnSpc>
                <a:spcPct val="90000"/>
              </a:lnSpc>
              <a:spcBef>
                <a:spcPts val="1000"/>
              </a:spcBef>
              <a:spcAft>
                <a:spcPts val="0"/>
              </a:spcAft>
              <a:buClr>
                <a:schemeClr val="dk1"/>
              </a:buClr>
              <a:buSzPts val="2000"/>
              <a:buChar char="•"/>
            </a:pPr>
            <a:r>
              <a:rPr lang="en-GB" sz="2000"/>
              <a:t>The Modulus works only with integer.</a:t>
            </a:r>
            <a:endParaRPr/>
          </a:p>
          <a:p>
            <a:pPr indent="-228600" lvl="0" marL="228600" rtl="0" algn="l">
              <a:lnSpc>
                <a:spcPct val="90000"/>
              </a:lnSpc>
              <a:spcBef>
                <a:spcPts val="1000"/>
              </a:spcBef>
              <a:spcAft>
                <a:spcPts val="0"/>
              </a:spcAft>
              <a:buClr>
                <a:schemeClr val="dk1"/>
              </a:buClr>
              <a:buSzPts val="2000"/>
              <a:buChar char="•"/>
            </a:pPr>
            <a:r>
              <a:rPr lang="en-GB" sz="2000"/>
              <a:t>While performing modulo division sign of the result , is the sign of the first operand.</a:t>
            </a:r>
            <a:endParaRPr/>
          </a:p>
          <a:p>
            <a:pPr indent="-228600" lvl="0" marL="228600" rtl="0" algn="l">
              <a:lnSpc>
                <a:spcPct val="90000"/>
              </a:lnSpc>
              <a:spcBef>
                <a:spcPts val="1000"/>
              </a:spcBef>
              <a:spcAft>
                <a:spcPts val="0"/>
              </a:spcAft>
              <a:buClr>
                <a:schemeClr val="dk1"/>
              </a:buClr>
              <a:buSzPts val="2000"/>
              <a:buChar char="•"/>
            </a:pPr>
            <a:r>
              <a:rPr lang="en-GB" sz="2000"/>
              <a:t>Eg : 16%3 = 1, -16%3 = -1, 16%-3 = 1</a:t>
            </a:r>
            <a:endParaRPr/>
          </a:p>
        </p:txBody>
      </p:sp>
      <p:pic>
        <p:nvPicPr>
          <p:cNvPr descr="Arithmetic Operators in C with Examples - BeginnersBook" id="663" name="Google Shape;663;p65"/>
          <p:cNvPicPr preferRelativeResize="0"/>
          <p:nvPr/>
        </p:nvPicPr>
        <p:blipFill rotWithShape="1">
          <a:blip r:embed="rId3">
            <a:alphaModFix/>
          </a:blip>
          <a:srcRect b="0" l="0" r="0" t="0"/>
          <a:stretch/>
        </p:blipFill>
        <p:spPr>
          <a:xfrm>
            <a:off x="6512442" y="1499283"/>
            <a:ext cx="5201023" cy="4567220"/>
          </a:xfrm>
          <a:prstGeom prst="rect">
            <a:avLst/>
          </a:prstGeom>
          <a:noFill/>
          <a:ln>
            <a:noFill/>
          </a:ln>
        </p:spPr>
      </p:pic>
      <p:sp>
        <p:nvSpPr>
          <p:cNvPr id="664" name="Google Shape;664;p65"/>
          <p:cNvSpPr/>
          <p:nvPr/>
        </p:nvSpPr>
        <p:spPr>
          <a:xfrm flipH="1" rot="10800000">
            <a:off x="0" y="6400799"/>
            <a:ext cx="12192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65"/>
          <p:cNvSpPr/>
          <p:nvPr/>
        </p:nvSpPr>
        <p:spPr>
          <a:xfrm flipH="1">
            <a:off x="4038600" y="6400799"/>
            <a:ext cx="8153398" cy="456772"/>
          </a:xfrm>
          <a:prstGeom prst="rect">
            <a:avLst/>
          </a:prstGeom>
          <a:gradFill>
            <a:gsLst>
              <a:gs pos="0">
                <a:srgbClr val="000000">
                  <a:alpha val="62745"/>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sp>
        <p:nvSpPr>
          <p:cNvPr id="670" name="Google Shape;670;p6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66"/>
          <p:cNvSpPr txBox="1"/>
          <p:nvPr>
            <p:ph type="title"/>
          </p:nvPr>
        </p:nvSpPr>
        <p:spPr>
          <a:xfrm>
            <a:off x="662945" y="20648"/>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GB" sz="5400"/>
              <a:t>Relational Operators</a:t>
            </a:r>
            <a:endParaRPr/>
          </a:p>
        </p:txBody>
      </p:sp>
      <p:sp>
        <p:nvSpPr>
          <p:cNvPr id="672" name="Google Shape;672;p66"/>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66"/>
          <p:cNvSpPr txBox="1"/>
          <p:nvPr>
            <p:ph idx="1" type="body"/>
          </p:nvPr>
        </p:nvSpPr>
        <p:spPr>
          <a:xfrm>
            <a:off x="556325" y="2658491"/>
            <a:ext cx="3966514" cy="408781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Char char="•"/>
            </a:pPr>
            <a:r>
              <a:rPr b="1" i="0" lang="en-GB" sz="1800">
                <a:latin typeface="Arial"/>
                <a:ea typeface="Arial"/>
                <a:cs typeface="Arial"/>
                <a:sym typeface="Arial"/>
              </a:rPr>
              <a:t>A relational operator checks the relationship between two operands. If the relation is true, it returns 1; if the relation is false, it returns value 0.</a:t>
            </a:r>
            <a:endParaRPr/>
          </a:p>
          <a:p>
            <a:pPr indent="-228600" lvl="0" marL="228600" rtl="0" algn="l">
              <a:lnSpc>
                <a:spcPct val="90000"/>
              </a:lnSpc>
              <a:spcBef>
                <a:spcPts val="1000"/>
              </a:spcBef>
              <a:spcAft>
                <a:spcPts val="0"/>
              </a:spcAft>
              <a:buClr>
                <a:schemeClr val="dk1"/>
              </a:buClr>
              <a:buSzPts val="1800"/>
              <a:buChar char="•"/>
            </a:pPr>
            <a:r>
              <a:rPr b="1" i="0" lang="en-GB" sz="1800">
                <a:latin typeface="Arial"/>
                <a:ea typeface="Arial"/>
                <a:cs typeface="Arial"/>
                <a:sym typeface="Arial"/>
              </a:rPr>
              <a:t>Relational operators are used in </a:t>
            </a:r>
            <a:r>
              <a:rPr b="1" i="0" lang="en-GB" sz="1800" u="sng" strike="noStrike">
                <a:solidFill>
                  <a:schemeClr val="hlink"/>
                </a:solidFill>
                <a:latin typeface="Arial"/>
                <a:ea typeface="Arial"/>
                <a:cs typeface="Arial"/>
                <a:sym typeface="Arial"/>
                <a:hlinkClick r:id="rId3"/>
              </a:rPr>
              <a:t>decision making</a:t>
            </a:r>
            <a:r>
              <a:rPr b="1" i="0" lang="en-GB" sz="1800">
                <a:latin typeface="Arial"/>
                <a:ea typeface="Arial"/>
                <a:cs typeface="Arial"/>
                <a:sym typeface="Arial"/>
              </a:rPr>
              <a:t> and </a:t>
            </a:r>
            <a:r>
              <a:rPr b="1" i="0" lang="en-GB" sz="1800" u="sng" strike="noStrike">
                <a:solidFill>
                  <a:schemeClr val="hlink"/>
                </a:solidFill>
                <a:latin typeface="Arial"/>
                <a:ea typeface="Arial"/>
                <a:cs typeface="Arial"/>
                <a:sym typeface="Arial"/>
                <a:hlinkClick r:id="rId4"/>
              </a:rPr>
              <a:t>loops</a:t>
            </a:r>
            <a:r>
              <a:rPr b="1" i="0" lang="en-GB" sz="1800">
                <a:latin typeface="Arial"/>
                <a:ea typeface="Arial"/>
                <a:cs typeface="Arial"/>
                <a:sym typeface="Arial"/>
              </a:rPr>
              <a:t>.</a:t>
            </a:r>
            <a:endParaRPr/>
          </a:p>
          <a:p>
            <a:pPr indent="-228600" lvl="0" marL="228600" rtl="0" algn="just">
              <a:lnSpc>
                <a:spcPct val="90000"/>
              </a:lnSpc>
              <a:spcBef>
                <a:spcPts val="1000"/>
              </a:spcBef>
              <a:spcAft>
                <a:spcPts val="0"/>
              </a:spcAft>
              <a:buClr>
                <a:schemeClr val="dk1"/>
              </a:buClr>
              <a:buSzPts val="1800"/>
              <a:buChar char="•"/>
            </a:pPr>
            <a:r>
              <a:rPr b="1" lang="en-GB" sz="1800">
                <a:latin typeface="Arial"/>
                <a:ea typeface="Arial"/>
                <a:cs typeface="Arial"/>
                <a:sym typeface="Arial"/>
              </a:rPr>
              <a:t>When arithmetic operators are used with relational operators, priority will be given to arithmetic operators.</a:t>
            </a:r>
            <a:endParaRPr/>
          </a:p>
          <a:p>
            <a:pPr indent="-228600" lvl="0" marL="228600" rtl="0" algn="l">
              <a:lnSpc>
                <a:spcPct val="90000"/>
              </a:lnSpc>
              <a:spcBef>
                <a:spcPts val="1000"/>
              </a:spcBef>
              <a:spcAft>
                <a:spcPts val="0"/>
              </a:spcAft>
              <a:buClr>
                <a:schemeClr val="dk1"/>
              </a:buClr>
              <a:buSzPts val="1800"/>
              <a:buChar char="•"/>
            </a:pPr>
            <a:r>
              <a:rPr b="1" i="0" lang="en-GB" sz="1800">
                <a:latin typeface="Arial"/>
                <a:ea typeface="Arial"/>
                <a:cs typeface="Arial"/>
                <a:sym typeface="Arial"/>
              </a:rPr>
              <a:t>This cannot be used with strings.</a:t>
            </a:r>
            <a:endParaRPr/>
          </a:p>
          <a:p>
            <a:pPr indent="-120650" lvl="0" marL="228600" rtl="0" algn="l">
              <a:lnSpc>
                <a:spcPct val="90000"/>
              </a:lnSpc>
              <a:spcBef>
                <a:spcPts val="1000"/>
              </a:spcBef>
              <a:spcAft>
                <a:spcPts val="0"/>
              </a:spcAft>
              <a:buClr>
                <a:schemeClr val="dk1"/>
              </a:buClr>
              <a:buSzPts val="1700"/>
              <a:buNone/>
            </a:pPr>
            <a:r>
              <a:t/>
            </a:r>
            <a:endParaRPr b="0" i="0" sz="1700">
              <a:latin typeface="Arial"/>
              <a:ea typeface="Arial"/>
              <a:cs typeface="Arial"/>
              <a:sym typeface="Arial"/>
            </a:endParaRPr>
          </a:p>
          <a:p>
            <a:pPr indent="-120650" lvl="0" marL="228600" rtl="0" algn="l">
              <a:lnSpc>
                <a:spcPct val="90000"/>
              </a:lnSpc>
              <a:spcBef>
                <a:spcPts val="1000"/>
              </a:spcBef>
              <a:spcAft>
                <a:spcPts val="0"/>
              </a:spcAft>
              <a:buClr>
                <a:schemeClr val="dk1"/>
              </a:buClr>
              <a:buSzPts val="1700"/>
              <a:buNone/>
            </a:pPr>
            <a:r>
              <a:t/>
            </a:r>
            <a:endParaRPr sz="1700"/>
          </a:p>
        </p:txBody>
      </p:sp>
      <p:pic>
        <p:nvPicPr>
          <p:cNvPr id="674" name="Google Shape;674;p66"/>
          <p:cNvPicPr preferRelativeResize="0"/>
          <p:nvPr/>
        </p:nvPicPr>
        <p:blipFill rotWithShape="1">
          <a:blip r:embed="rId5">
            <a:alphaModFix/>
          </a:blip>
          <a:srcRect b="0" l="0" r="0" t="0"/>
          <a:stretch/>
        </p:blipFill>
        <p:spPr>
          <a:xfrm>
            <a:off x="5079164" y="488865"/>
            <a:ext cx="6903720" cy="588026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7"/>
          <p:cNvSpPr txBox="1"/>
          <p:nvPr>
            <p:ph type="title"/>
          </p:nvPr>
        </p:nvSpPr>
        <p:spPr>
          <a:xfrm>
            <a:off x="838200" y="365126"/>
            <a:ext cx="10515600" cy="64759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Equality Operators </a:t>
            </a:r>
            <a:endParaRPr/>
          </a:p>
        </p:txBody>
      </p:sp>
      <p:sp>
        <p:nvSpPr>
          <p:cNvPr id="680" name="Google Shape;680;p67"/>
          <p:cNvSpPr txBox="1"/>
          <p:nvPr>
            <p:ph idx="1" type="body"/>
          </p:nvPr>
        </p:nvSpPr>
        <p:spPr>
          <a:xfrm>
            <a:off x="838200" y="1117703"/>
            <a:ext cx="10515600" cy="561739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The equality operators in C are is equal to(==) and is not equal to(!=).</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 The binary equality operators compare their operands for strict equality or inequality. </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The equality operators, equal to (==) and not equal to (!=), have lower precedence </a:t>
            </a:r>
            <a:r>
              <a:rPr b="1" i="0" lang="en-GB">
                <a:solidFill>
                  <a:srgbClr val="000000"/>
                </a:solidFill>
                <a:latin typeface="Times New Roman"/>
                <a:ea typeface="Times New Roman"/>
                <a:cs typeface="Times New Roman"/>
                <a:sym typeface="Times New Roman"/>
              </a:rPr>
              <a:t>than the relational operators</a:t>
            </a:r>
            <a:r>
              <a:rPr b="0" i="0" lang="en-GB">
                <a:solidFill>
                  <a:srgbClr val="000000"/>
                </a:solidFill>
                <a:latin typeface="Times New Roman"/>
                <a:ea typeface="Times New Roman"/>
                <a:cs typeface="Times New Roman"/>
                <a:sym typeface="Times New Roman"/>
              </a:rPr>
              <a:t>, but they behave similarly. </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The result type for these operators is bool.</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The equal-to operator (==) returns true (1) if both operands have the same value; otherwise, it returns false (0). </a:t>
            </a:r>
            <a:endParaRPr/>
          </a:p>
          <a:p>
            <a:pPr indent="-228600" lvl="0" marL="228600" rtl="0" algn="just">
              <a:lnSpc>
                <a:spcPct val="90000"/>
              </a:lnSpc>
              <a:spcBef>
                <a:spcPts val="1000"/>
              </a:spcBef>
              <a:spcAft>
                <a:spcPts val="0"/>
              </a:spcAft>
              <a:buClr>
                <a:srgbClr val="000000"/>
              </a:buClr>
              <a:buSzPts val="2800"/>
              <a:buChar char="•"/>
            </a:pPr>
            <a:r>
              <a:rPr b="0" i="0" lang="en-GB">
                <a:solidFill>
                  <a:srgbClr val="000000"/>
                </a:solidFill>
                <a:latin typeface="Times New Roman"/>
                <a:ea typeface="Times New Roman"/>
                <a:cs typeface="Times New Roman"/>
                <a:sym typeface="Times New Roman"/>
              </a:rPr>
              <a:t>The not-equal-to operator (!=) returns true if the operands do not have the same value; otherwise, it returns false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8"/>
          <p:cNvSpPr txBox="1"/>
          <p:nvPr>
            <p:ph type="title"/>
          </p:nvPr>
        </p:nvSpPr>
        <p:spPr>
          <a:xfrm>
            <a:off x="838200" y="365126"/>
            <a:ext cx="10515600" cy="64759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Logical Operators </a:t>
            </a:r>
            <a:endParaRPr/>
          </a:p>
        </p:txBody>
      </p:sp>
      <p:pic>
        <p:nvPicPr>
          <p:cNvPr id="686" name="Google Shape;686;p68"/>
          <p:cNvPicPr preferRelativeResize="0"/>
          <p:nvPr>
            <p:ph idx="1" type="body"/>
          </p:nvPr>
        </p:nvPicPr>
        <p:blipFill rotWithShape="1">
          <a:blip r:embed="rId3">
            <a:alphaModFix/>
          </a:blip>
          <a:srcRect b="0" l="0" r="0" t="0"/>
          <a:stretch/>
        </p:blipFill>
        <p:spPr>
          <a:xfrm>
            <a:off x="838200" y="1120878"/>
            <a:ext cx="10515600" cy="565354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p69"/>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69"/>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b="0" i="0" lang="en-GB" sz="3700">
                <a:latin typeface="Arial"/>
                <a:ea typeface="Arial"/>
                <a:cs typeface="Arial"/>
                <a:sym typeface="Arial"/>
              </a:rPr>
              <a:t>Bitwise Operator in C</a:t>
            </a:r>
            <a:br>
              <a:rPr b="0" i="0" lang="en-GB" sz="3700">
                <a:latin typeface="Arial"/>
                <a:ea typeface="Arial"/>
                <a:cs typeface="Arial"/>
                <a:sym typeface="Arial"/>
              </a:rPr>
            </a:br>
            <a:endParaRPr sz="3700"/>
          </a:p>
        </p:txBody>
      </p:sp>
      <p:grpSp>
        <p:nvGrpSpPr>
          <p:cNvPr id="693" name="Google Shape;693;p69"/>
          <p:cNvGrpSpPr/>
          <p:nvPr/>
        </p:nvGrpSpPr>
        <p:grpSpPr>
          <a:xfrm>
            <a:off x="0" y="1083484"/>
            <a:ext cx="355196" cy="673460"/>
            <a:chOff x="0" y="823811"/>
            <a:chExt cx="355196" cy="673460"/>
          </a:xfrm>
        </p:grpSpPr>
        <p:sp>
          <p:nvSpPr>
            <p:cNvPr id="694" name="Google Shape;694;p69"/>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 name="Google Shape;695;p69"/>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6" name="Google Shape;696;p69"/>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69"/>
          <p:cNvSpPr txBox="1"/>
          <p:nvPr>
            <p:ph idx="1" type="body"/>
          </p:nvPr>
        </p:nvSpPr>
        <p:spPr>
          <a:xfrm>
            <a:off x="590719" y="2089935"/>
            <a:ext cx="4559425" cy="422015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b="0" i="0" lang="en-GB" sz="2000">
                <a:latin typeface="Inter"/>
                <a:ea typeface="Inter"/>
                <a:cs typeface="Inter"/>
                <a:sym typeface="Inter"/>
              </a:rPr>
              <a:t>The bitwise operators are the operators used to perform the operations on the data at the bit-level. </a:t>
            </a:r>
            <a:endParaRPr/>
          </a:p>
          <a:p>
            <a:pPr indent="-228600" lvl="0" marL="228600" rtl="0" algn="just">
              <a:lnSpc>
                <a:spcPct val="90000"/>
              </a:lnSpc>
              <a:spcBef>
                <a:spcPts val="1000"/>
              </a:spcBef>
              <a:spcAft>
                <a:spcPts val="0"/>
              </a:spcAft>
              <a:buClr>
                <a:schemeClr val="dk1"/>
              </a:buClr>
              <a:buSzPts val="2000"/>
              <a:buChar char="•"/>
            </a:pPr>
            <a:r>
              <a:rPr b="0" i="0" lang="en-GB" sz="2000">
                <a:latin typeface="Inter"/>
                <a:ea typeface="Inter"/>
                <a:cs typeface="Inter"/>
                <a:sym typeface="Inter"/>
              </a:rPr>
              <a:t>When we perform the bitwise operations, then it is also known as bit-level programming.</a:t>
            </a:r>
            <a:endParaRPr/>
          </a:p>
          <a:p>
            <a:pPr indent="-228600" lvl="0" marL="228600" rtl="0" algn="just">
              <a:lnSpc>
                <a:spcPct val="90000"/>
              </a:lnSpc>
              <a:spcBef>
                <a:spcPts val="1000"/>
              </a:spcBef>
              <a:spcAft>
                <a:spcPts val="0"/>
              </a:spcAft>
              <a:buClr>
                <a:schemeClr val="dk1"/>
              </a:buClr>
              <a:buSzPts val="2000"/>
              <a:buChar char="•"/>
            </a:pPr>
            <a:r>
              <a:rPr b="0" i="0" lang="en-GB" sz="2000">
                <a:latin typeface="Inter"/>
                <a:ea typeface="Inter"/>
                <a:cs typeface="Inter"/>
                <a:sym typeface="Inter"/>
              </a:rPr>
              <a:t> It consists of two digits, either 0 or 1. It is mainly used in numerical computations to make the calculations faster.</a:t>
            </a:r>
            <a:endParaRPr sz="2000"/>
          </a:p>
        </p:txBody>
      </p:sp>
      <p:sp>
        <p:nvSpPr>
          <p:cNvPr id="698" name="Google Shape;698;p69"/>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69"/>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0" name="Google Shape;700;p69"/>
          <p:cNvPicPr preferRelativeResize="0"/>
          <p:nvPr/>
        </p:nvPicPr>
        <p:blipFill rotWithShape="1">
          <a:blip r:embed="rId3">
            <a:alphaModFix/>
          </a:blip>
          <a:srcRect b="0" l="0" r="0" t="0"/>
          <a:stretch/>
        </p:blipFill>
        <p:spPr>
          <a:xfrm>
            <a:off x="5717103" y="581339"/>
            <a:ext cx="5884178" cy="5728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GB" sz="1550">
                <a:solidFill>
                  <a:srgbClr val="0C0C0C"/>
                </a:solidFill>
                <a:latin typeface="Trebuchet MS"/>
                <a:ea typeface="Trebuchet MS"/>
                <a:cs typeface="Trebuchet MS"/>
                <a:sym typeface="Trebuchet MS"/>
              </a:rPr>
              <a:t>Go, Change the World</a:t>
            </a:r>
            <a:endParaRPr sz="1550">
              <a:solidFill>
                <a:schemeClr val="dk1"/>
              </a:solidFill>
              <a:latin typeface="Trebuchet MS"/>
              <a:ea typeface="Trebuchet MS"/>
              <a:cs typeface="Trebuchet MS"/>
              <a:sym typeface="Trebuchet MS"/>
            </a:endParaRPr>
          </a:p>
        </p:txBody>
      </p:sp>
      <p:grpSp>
        <p:nvGrpSpPr>
          <p:cNvPr id="154" name="Google Shape;154;p7"/>
          <p:cNvGrpSpPr/>
          <p:nvPr/>
        </p:nvGrpSpPr>
        <p:grpSpPr>
          <a:xfrm>
            <a:off x="838961" y="967105"/>
            <a:ext cx="10543540" cy="5360847"/>
            <a:chOff x="838961" y="967105"/>
            <a:chExt cx="10543540" cy="5360847"/>
          </a:xfrm>
        </p:grpSpPr>
        <p:sp>
          <p:nvSpPr>
            <p:cNvPr id="155" name="Google Shape;155;p7"/>
            <p:cNvSpPr/>
            <p:nvPr/>
          </p:nvSpPr>
          <p:spPr>
            <a:xfrm>
              <a:off x="838961" y="992886"/>
              <a:ext cx="10543540" cy="0"/>
            </a:xfrm>
            <a:custGeom>
              <a:rect b="b" l="l" r="r" t="t"/>
              <a:pathLst>
                <a:path extrusionOk="0" h="120000" w="10543540">
                  <a:moveTo>
                    <a:pt x="0" y="0"/>
                  </a:moveTo>
                  <a:lnTo>
                    <a:pt x="10543032" y="0"/>
                  </a:lnTo>
                </a:path>
              </a:pathLst>
            </a:custGeom>
            <a:noFill/>
            <a:ln cap="flat" cmpd="sng" w="1905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6" name="Google Shape;156;p7"/>
            <p:cNvPicPr preferRelativeResize="0"/>
            <p:nvPr/>
          </p:nvPicPr>
          <p:blipFill rotWithShape="1">
            <a:blip r:embed="rId3">
              <a:alphaModFix/>
            </a:blip>
            <a:srcRect b="0" l="0" r="0" t="0"/>
            <a:stretch/>
          </p:blipFill>
          <p:spPr>
            <a:xfrm>
              <a:off x="929639" y="967105"/>
              <a:ext cx="2248789" cy="499872"/>
            </a:xfrm>
            <a:prstGeom prst="rect">
              <a:avLst/>
            </a:prstGeom>
            <a:noFill/>
            <a:ln>
              <a:noFill/>
            </a:ln>
          </p:spPr>
        </p:pic>
        <p:pic>
          <p:nvPicPr>
            <p:cNvPr id="157" name="Google Shape;157;p7"/>
            <p:cNvPicPr preferRelativeResize="0"/>
            <p:nvPr/>
          </p:nvPicPr>
          <p:blipFill rotWithShape="1">
            <a:blip r:embed="rId4">
              <a:alphaModFix/>
            </a:blip>
            <a:srcRect b="0" l="0" r="0" t="0"/>
            <a:stretch/>
          </p:blipFill>
          <p:spPr>
            <a:xfrm>
              <a:off x="1158239" y="1479169"/>
              <a:ext cx="9827006" cy="499872"/>
            </a:xfrm>
            <a:prstGeom prst="rect">
              <a:avLst/>
            </a:prstGeom>
            <a:noFill/>
            <a:ln>
              <a:noFill/>
            </a:ln>
          </p:spPr>
        </p:pic>
        <p:pic>
          <p:nvPicPr>
            <p:cNvPr id="158" name="Google Shape;158;p7"/>
            <p:cNvPicPr preferRelativeResize="0"/>
            <p:nvPr/>
          </p:nvPicPr>
          <p:blipFill rotWithShape="1">
            <a:blip r:embed="rId5">
              <a:alphaModFix/>
            </a:blip>
            <a:srcRect b="0" l="0" r="0" t="0"/>
            <a:stretch/>
          </p:blipFill>
          <p:spPr>
            <a:xfrm>
              <a:off x="1158239" y="1862912"/>
              <a:ext cx="952881" cy="500176"/>
            </a:xfrm>
            <a:prstGeom prst="rect">
              <a:avLst/>
            </a:prstGeom>
            <a:noFill/>
            <a:ln>
              <a:noFill/>
            </a:ln>
          </p:spPr>
        </p:pic>
        <p:pic>
          <p:nvPicPr>
            <p:cNvPr id="159" name="Google Shape;159;p7"/>
            <p:cNvPicPr preferRelativeResize="0"/>
            <p:nvPr/>
          </p:nvPicPr>
          <p:blipFill rotWithShape="1">
            <a:blip r:embed="rId6">
              <a:alphaModFix/>
            </a:blip>
            <a:srcRect b="0" l="0" r="0" t="0"/>
            <a:stretch/>
          </p:blipFill>
          <p:spPr>
            <a:xfrm>
              <a:off x="1920494" y="1862912"/>
              <a:ext cx="4175632" cy="500176"/>
            </a:xfrm>
            <a:prstGeom prst="rect">
              <a:avLst/>
            </a:prstGeom>
            <a:noFill/>
            <a:ln>
              <a:noFill/>
            </a:ln>
          </p:spPr>
        </p:pic>
        <p:pic>
          <p:nvPicPr>
            <p:cNvPr id="160" name="Google Shape;160;p7"/>
            <p:cNvPicPr preferRelativeResize="0"/>
            <p:nvPr/>
          </p:nvPicPr>
          <p:blipFill rotWithShape="1">
            <a:blip r:embed="rId7">
              <a:alphaModFix/>
            </a:blip>
            <a:srcRect b="0" l="0" r="0" t="0"/>
            <a:stretch/>
          </p:blipFill>
          <p:spPr>
            <a:xfrm>
              <a:off x="1158239" y="2374138"/>
              <a:ext cx="1268310" cy="499872"/>
            </a:xfrm>
            <a:prstGeom prst="rect">
              <a:avLst/>
            </a:prstGeom>
            <a:noFill/>
            <a:ln>
              <a:noFill/>
            </a:ln>
          </p:spPr>
        </p:pic>
        <p:pic>
          <p:nvPicPr>
            <p:cNvPr id="161" name="Google Shape;161;p7"/>
            <p:cNvPicPr preferRelativeResize="0"/>
            <p:nvPr/>
          </p:nvPicPr>
          <p:blipFill rotWithShape="1">
            <a:blip r:embed="rId8">
              <a:alphaModFix/>
            </a:blip>
            <a:srcRect b="0" l="0" r="0" t="0"/>
            <a:stretch/>
          </p:blipFill>
          <p:spPr>
            <a:xfrm>
              <a:off x="2267965" y="2374138"/>
              <a:ext cx="9020302" cy="499872"/>
            </a:xfrm>
            <a:prstGeom prst="rect">
              <a:avLst/>
            </a:prstGeom>
            <a:noFill/>
            <a:ln>
              <a:noFill/>
            </a:ln>
          </p:spPr>
        </p:pic>
        <p:pic>
          <p:nvPicPr>
            <p:cNvPr id="162" name="Google Shape;162;p7"/>
            <p:cNvPicPr preferRelativeResize="0"/>
            <p:nvPr/>
          </p:nvPicPr>
          <p:blipFill rotWithShape="1">
            <a:blip r:embed="rId9">
              <a:alphaModFix/>
            </a:blip>
            <a:srcRect b="0" l="0" r="0" t="0"/>
            <a:stretch/>
          </p:blipFill>
          <p:spPr>
            <a:xfrm>
              <a:off x="1158239" y="2758186"/>
              <a:ext cx="5460365" cy="499872"/>
            </a:xfrm>
            <a:prstGeom prst="rect">
              <a:avLst/>
            </a:prstGeom>
            <a:noFill/>
            <a:ln>
              <a:noFill/>
            </a:ln>
          </p:spPr>
        </p:pic>
        <p:pic>
          <p:nvPicPr>
            <p:cNvPr id="163" name="Google Shape;163;p7"/>
            <p:cNvPicPr preferRelativeResize="0"/>
            <p:nvPr/>
          </p:nvPicPr>
          <p:blipFill rotWithShape="1">
            <a:blip r:embed="rId10">
              <a:alphaModFix/>
            </a:blip>
            <a:srcRect b="0" l="0" r="0" t="0"/>
            <a:stretch/>
          </p:blipFill>
          <p:spPr>
            <a:xfrm>
              <a:off x="6466966" y="2758186"/>
              <a:ext cx="4462018" cy="499872"/>
            </a:xfrm>
            <a:prstGeom prst="rect">
              <a:avLst/>
            </a:prstGeom>
            <a:noFill/>
            <a:ln>
              <a:noFill/>
            </a:ln>
          </p:spPr>
        </p:pic>
        <p:pic>
          <p:nvPicPr>
            <p:cNvPr id="164" name="Google Shape;164;p7"/>
            <p:cNvPicPr preferRelativeResize="0"/>
            <p:nvPr/>
          </p:nvPicPr>
          <p:blipFill rotWithShape="1">
            <a:blip r:embed="rId11">
              <a:alphaModFix/>
            </a:blip>
            <a:srcRect b="0" l="0" r="0" t="0"/>
            <a:stretch/>
          </p:blipFill>
          <p:spPr>
            <a:xfrm>
              <a:off x="1158239" y="3141929"/>
              <a:ext cx="1656461" cy="500176"/>
            </a:xfrm>
            <a:prstGeom prst="rect">
              <a:avLst/>
            </a:prstGeom>
            <a:noFill/>
            <a:ln>
              <a:noFill/>
            </a:ln>
          </p:spPr>
        </p:pic>
        <p:pic>
          <p:nvPicPr>
            <p:cNvPr id="165" name="Google Shape;165;p7"/>
            <p:cNvPicPr preferRelativeResize="0"/>
            <p:nvPr/>
          </p:nvPicPr>
          <p:blipFill rotWithShape="1">
            <a:blip r:embed="rId12">
              <a:alphaModFix/>
            </a:blip>
            <a:srcRect b="0" l="0" r="0" t="0"/>
            <a:stretch/>
          </p:blipFill>
          <p:spPr>
            <a:xfrm>
              <a:off x="1158239" y="3653028"/>
              <a:ext cx="6326759" cy="499872"/>
            </a:xfrm>
            <a:prstGeom prst="rect">
              <a:avLst/>
            </a:prstGeom>
            <a:noFill/>
            <a:ln>
              <a:noFill/>
            </a:ln>
          </p:spPr>
        </p:pic>
        <p:pic>
          <p:nvPicPr>
            <p:cNvPr id="166" name="Google Shape;166;p7"/>
            <p:cNvPicPr preferRelativeResize="0"/>
            <p:nvPr/>
          </p:nvPicPr>
          <p:blipFill rotWithShape="1">
            <a:blip r:embed="rId13">
              <a:alphaModFix/>
            </a:blip>
            <a:srcRect b="0" l="0" r="0" t="0"/>
            <a:stretch/>
          </p:blipFill>
          <p:spPr>
            <a:xfrm>
              <a:off x="7334377" y="3653028"/>
              <a:ext cx="231648" cy="499872"/>
            </a:xfrm>
            <a:prstGeom prst="rect">
              <a:avLst/>
            </a:prstGeom>
            <a:noFill/>
            <a:ln>
              <a:noFill/>
            </a:ln>
          </p:spPr>
        </p:pic>
        <p:pic>
          <p:nvPicPr>
            <p:cNvPr id="167" name="Google Shape;167;p7"/>
            <p:cNvPicPr preferRelativeResize="0"/>
            <p:nvPr/>
          </p:nvPicPr>
          <p:blipFill rotWithShape="1">
            <a:blip r:embed="rId14">
              <a:alphaModFix/>
            </a:blip>
            <a:srcRect b="0" l="0" r="0" t="0"/>
            <a:stretch/>
          </p:blipFill>
          <p:spPr>
            <a:xfrm>
              <a:off x="7450201" y="3653028"/>
              <a:ext cx="3067557" cy="499872"/>
            </a:xfrm>
            <a:prstGeom prst="rect">
              <a:avLst/>
            </a:prstGeom>
            <a:noFill/>
            <a:ln>
              <a:noFill/>
            </a:ln>
          </p:spPr>
        </p:pic>
        <p:pic>
          <p:nvPicPr>
            <p:cNvPr id="168" name="Google Shape;168;p7"/>
            <p:cNvPicPr preferRelativeResize="0"/>
            <p:nvPr/>
          </p:nvPicPr>
          <p:blipFill rotWithShape="1">
            <a:blip r:embed="rId15">
              <a:alphaModFix/>
            </a:blip>
            <a:srcRect b="0" l="0" r="0" t="0"/>
            <a:stretch/>
          </p:blipFill>
          <p:spPr>
            <a:xfrm>
              <a:off x="1158239" y="4037075"/>
              <a:ext cx="9839960" cy="499872"/>
            </a:xfrm>
            <a:prstGeom prst="rect">
              <a:avLst/>
            </a:prstGeom>
            <a:noFill/>
            <a:ln>
              <a:noFill/>
            </a:ln>
          </p:spPr>
        </p:pic>
        <p:pic>
          <p:nvPicPr>
            <p:cNvPr id="169" name="Google Shape;169;p7"/>
            <p:cNvPicPr preferRelativeResize="0"/>
            <p:nvPr/>
          </p:nvPicPr>
          <p:blipFill rotWithShape="1">
            <a:blip r:embed="rId16">
              <a:alphaModFix/>
            </a:blip>
            <a:srcRect b="0" l="0" r="0" t="0"/>
            <a:stretch/>
          </p:blipFill>
          <p:spPr>
            <a:xfrm>
              <a:off x="1158239" y="4420819"/>
              <a:ext cx="7588250" cy="500176"/>
            </a:xfrm>
            <a:prstGeom prst="rect">
              <a:avLst/>
            </a:prstGeom>
            <a:noFill/>
            <a:ln>
              <a:noFill/>
            </a:ln>
          </p:spPr>
        </p:pic>
        <p:pic>
          <p:nvPicPr>
            <p:cNvPr id="170" name="Google Shape;170;p7"/>
            <p:cNvPicPr preferRelativeResize="0"/>
            <p:nvPr/>
          </p:nvPicPr>
          <p:blipFill rotWithShape="1">
            <a:blip r:embed="rId17">
              <a:alphaModFix/>
            </a:blip>
            <a:srcRect b="0" l="0" r="0" t="0"/>
            <a:stretch/>
          </p:blipFill>
          <p:spPr>
            <a:xfrm>
              <a:off x="1158239" y="4933441"/>
              <a:ext cx="6726301" cy="499872"/>
            </a:xfrm>
            <a:prstGeom prst="rect">
              <a:avLst/>
            </a:prstGeom>
            <a:noFill/>
            <a:ln>
              <a:noFill/>
            </a:ln>
          </p:spPr>
        </p:pic>
        <p:pic>
          <p:nvPicPr>
            <p:cNvPr id="171" name="Google Shape;171;p7"/>
            <p:cNvPicPr preferRelativeResize="0"/>
            <p:nvPr/>
          </p:nvPicPr>
          <p:blipFill rotWithShape="1">
            <a:blip r:embed="rId18">
              <a:alphaModFix/>
            </a:blip>
            <a:srcRect b="0" l="0" r="0" t="0"/>
            <a:stretch/>
          </p:blipFill>
          <p:spPr>
            <a:xfrm>
              <a:off x="1158239" y="5444032"/>
              <a:ext cx="9901047" cy="500176"/>
            </a:xfrm>
            <a:prstGeom prst="rect">
              <a:avLst/>
            </a:prstGeom>
            <a:noFill/>
            <a:ln>
              <a:noFill/>
            </a:ln>
          </p:spPr>
        </p:pic>
        <p:pic>
          <p:nvPicPr>
            <p:cNvPr id="172" name="Google Shape;172;p7"/>
            <p:cNvPicPr preferRelativeResize="0"/>
            <p:nvPr/>
          </p:nvPicPr>
          <p:blipFill rotWithShape="1">
            <a:blip r:embed="rId19">
              <a:alphaModFix/>
            </a:blip>
            <a:srcRect b="0" l="0" r="0" t="0"/>
            <a:stretch/>
          </p:blipFill>
          <p:spPr>
            <a:xfrm>
              <a:off x="1158239" y="5827776"/>
              <a:ext cx="4202430" cy="500176"/>
            </a:xfrm>
            <a:prstGeom prst="rect">
              <a:avLst/>
            </a:prstGeom>
            <a:noFill/>
            <a:ln>
              <a:noFill/>
            </a:ln>
          </p:spPr>
        </p:pic>
      </p:grpSp>
      <p:sp>
        <p:nvSpPr>
          <p:cNvPr id="173" name="Google Shape;173;p7"/>
          <p:cNvSpPr/>
          <p:nvPr/>
        </p:nvSpPr>
        <p:spPr>
          <a:xfrm>
            <a:off x="0" y="0"/>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 name="Google Shape;174;p7"/>
          <p:cNvPicPr preferRelativeResize="0"/>
          <p:nvPr/>
        </p:nvPicPr>
        <p:blipFill rotWithShape="1">
          <a:blip r:embed="rId20">
            <a:alphaModFix/>
          </a:blip>
          <a:srcRect b="0" l="0" r="0" t="0"/>
          <a:stretch/>
        </p:blipFill>
        <p:spPr>
          <a:xfrm>
            <a:off x="4693665" y="201752"/>
            <a:ext cx="2726943" cy="573328"/>
          </a:xfrm>
          <a:prstGeom prst="rect">
            <a:avLst/>
          </a:prstGeom>
          <a:noFill/>
          <a:ln>
            <a:noFill/>
          </a:ln>
        </p:spPr>
      </p:pic>
      <p:sp>
        <p:nvSpPr>
          <p:cNvPr id="175" name="Google Shape;175;p7"/>
          <p:cNvSpPr txBox="1"/>
          <p:nvPr/>
        </p:nvSpPr>
        <p:spPr>
          <a:xfrm>
            <a:off x="916939" y="1512188"/>
            <a:ext cx="149860" cy="44164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3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31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7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310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27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0" lvl="0" marL="12700" marR="0" rtl="0" algn="l">
              <a:lnSpc>
                <a:spcPct val="100000"/>
              </a:lnSpc>
              <a:spcBef>
                <a:spcPts val="660"/>
              </a:spcBef>
              <a:spcAft>
                <a:spcPts val="0"/>
              </a:spcAft>
              <a:buNone/>
            </a:pPr>
            <a:r>
              <a:rPr lang="en-GB"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sp>
        <p:nvSpPr>
          <p:cNvPr id="705" name="Google Shape;705;p70"/>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70"/>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70"/>
          <p:cNvSpPr txBox="1"/>
          <p:nvPr>
            <p:ph type="title"/>
          </p:nvPr>
        </p:nvSpPr>
        <p:spPr>
          <a:xfrm>
            <a:off x="804672" y="338328"/>
            <a:ext cx="5011473" cy="7727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b="1" lang="en-GB" sz="3600">
                <a:solidFill>
                  <a:schemeClr val="dk2"/>
                </a:solidFill>
              </a:rPr>
              <a:t>Bit Wise AND Operator</a:t>
            </a:r>
            <a:endParaRPr/>
          </a:p>
        </p:txBody>
      </p:sp>
      <p:grpSp>
        <p:nvGrpSpPr>
          <p:cNvPr id="708" name="Google Shape;708;p70"/>
          <p:cNvGrpSpPr/>
          <p:nvPr/>
        </p:nvGrpSpPr>
        <p:grpSpPr>
          <a:xfrm flipH="1" rot="-5400000">
            <a:off x="-179919" y="170310"/>
            <a:ext cx="2514948" cy="2174333"/>
            <a:chOff x="-305" y="-4155"/>
            <a:chExt cx="2514948" cy="2174333"/>
          </a:xfrm>
        </p:grpSpPr>
        <p:sp>
          <p:nvSpPr>
            <p:cNvPr id="709" name="Google Shape;709;p7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7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7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12" name="Google Shape;712;p7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13" name="Google Shape;713;p70"/>
          <p:cNvSpPr txBox="1"/>
          <p:nvPr>
            <p:ph idx="1" type="body"/>
          </p:nvPr>
        </p:nvSpPr>
        <p:spPr>
          <a:xfrm>
            <a:off x="6355641" y="338328"/>
            <a:ext cx="5029200" cy="1773936"/>
          </a:xfrm>
          <a:prstGeom prst="rect">
            <a:avLst/>
          </a:prstGeom>
          <a:noFill/>
          <a:ln>
            <a:noFill/>
          </a:ln>
        </p:spPr>
        <p:txBody>
          <a:bodyPr anchorCtr="0" anchor="ctr"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2"/>
              </a:buClr>
              <a:buSzPts val="1800"/>
              <a:buChar char="•"/>
            </a:pPr>
            <a:r>
              <a:rPr b="1" i="0" lang="en-GB" sz="1800">
                <a:solidFill>
                  <a:schemeClr val="dk2"/>
                </a:solidFill>
                <a:latin typeface="Times New Roman"/>
                <a:ea typeface="Times New Roman"/>
                <a:cs typeface="Times New Roman"/>
                <a:sym typeface="Times New Roman"/>
              </a:rPr>
              <a:t>Bitwise AND operator is denoted by the single ampersand sign (&amp;). Two integer operands are written on both sides of the (&amp;) operator. </a:t>
            </a:r>
            <a:endParaRPr/>
          </a:p>
          <a:p>
            <a:pPr indent="-228600" lvl="0" marL="228600" rtl="0" algn="just">
              <a:lnSpc>
                <a:spcPct val="90000"/>
              </a:lnSpc>
              <a:spcBef>
                <a:spcPts val="1000"/>
              </a:spcBef>
              <a:spcAft>
                <a:spcPts val="0"/>
              </a:spcAft>
              <a:buClr>
                <a:schemeClr val="dk2"/>
              </a:buClr>
              <a:buSzPts val="1800"/>
              <a:buChar char="•"/>
            </a:pPr>
            <a:r>
              <a:rPr b="1" i="0" lang="en-GB" sz="1800">
                <a:solidFill>
                  <a:schemeClr val="dk2"/>
                </a:solidFill>
                <a:latin typeface="Times New Roman"/>
                <a:ea typeface="Times New Roman"/>
                <a:cs typeface="Times New Roman"/>
                <a:sym typeface="Times New Roman"/>
              </a:rPr>
              <a:t>If the corresponding bits of both the operands are 1, then the output of the bitwise AND operation is 1; otherwise, the output would be </a:t>
            </a:r>
            <a:r>
              <a:rPr b="0" i="0" lang="en-GB" sz="1800">
                <a:solidFill>
                  <a:schemeClr val="dk2"/>
                </a:solidFill>
                <a:latin typeface="Inter"/>
                <a:ea typeface="Inter"/>
                <a:cs typeface="Inter"/>
                <a:sym typeface="Inter"/>
              </a:rPr>
              <a:t>0.</a:t>
            </a:r>
            <a:endParaRPr sz="1800">
              <a:solidFill>
                <a:schemeClr val="dk2"/>
              </a:solidFill>
            </a:endParaRPr>
          </a:p>
        </p:txBody>
      </p:sp>
      <p:pic>
        <p:nvPicPr>
          <p:cNvPr id="714" name="Google Shape;714;p70"/>
          <p:cNvPicPr preferRelativeResize="0"/>
          <p:nvPr/>
        </p:nvPicPr>
        <p:blipFill rotWithShape="1">
          <a:blip r:embed="rId3">
            <a:alphaModFix/>
          </a:blip>
          <a:srcRect b="-4" l="0" r="8775" t="0"/>
          <a:stretch/>
        </p:blipFill>
        <p:spPr>
          <a:xfrm>
            <a:off x="351251" y="1351469"/>
            <a:ext cx="5777875" cy="4842854"/>
          </a:xfrm>
          <a:prstGeom prst="rect">
            <a:avLst/>
          </a:prstGeom>
          <a:noFill/>
          <a:ln>
            <a:noFill/>
          </a:ln>
        </p:spPr>
      </p:pic>
      <p:pic>
        <p:nvPicPr>
          <p:cNvPr id="715" name="Google Shape;715;p70"/>
          <p:cNvPicPr preferRelativeResize="0"/>
          <p:nvPr/>
        </p:nvPicPr>
        <p:blipFill rotWithShape="1">
          <a:blip r:embed="rId4">
            <a:alphaModFix/>
          </a:blip>
          <a:srcRect b="-2" l="0" r="35865" t="0"/>
          <a:stretch/>
        </p:blipFill>
        <p:spPr>
          <a:xfrm>
            <a:off x="6597425" y="2309284"/>
            <a:ext cx="4703971" cy="39985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p71"/>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71"/>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71"/>
          <p:cNvSpPr txBox="1"/>
          <p:nvPr>
            <p:ph type="title"/>
          </p:nvPr>
        </p:nvSpPr>
        <p:spPr>
          <a:xfrm>
            <a:off x="804672" y="338328"/>
            <a:ext cx="5011473" cy="7727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b="1" lang="en-GB" sz="3600">
                <a:solidFill>
                  <a:schemeClr val="dk2"/>
                </a:solidFill>
              </a:rPr>
              <a:t>Bit Wise OR Operator</a:t>
            </a:r>
            <a:endParaRPr/>
          </a:p>
        </p:txBody>
      </p:sp>
      <p:grpSp>
        <p:nvGrpSpPr>
          <p:cNvPr id="723" name="Google Shape;723;p71"/>
          <p:cNvGrpSpPr/>
          <p:nvPr/>
        </p:nvGrpSpPr>
        <p:grpSpPr>
          <a:xfrm flipH="1" rot="-5400000">
            <a:off x="-179919" y="170310"/>
            <a:ext cx="2514948" cy="2174333"/>
            <a:chOff x="-305" y="-4155"/>
            <a:chExt cx="2514948" cy="2174333"/>
          </a:xfrm>
        </p:grpSpPr>
        <p:sp>
          <p:nvSpPr>
            <p:cNvPr id="724" name="Google Shape;724;p7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7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7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27" name="Google Shape;727;p7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8" name="Google Shape;728;p71"/>
          <p:cNvSpPr txBox="1"/>
          <p:nvPr>
            <p:ph idx="1" type="body"/>
          </p:nvPr>
        </p:nvSpPr>
        <p:spPr>
          <a:xfrm>
            <a:off x="6330856" y="134385"/>
            <a:ext cx="5029200" cy="177393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2"/>
              </a:buClr>
              <a:buSzPts val="1800"/>
              <a:buChar char="•"/>
            </a:pPr>
            <a:r>
              <a:rPr b="1" i="0" lang="en-GB" sz="1800">
                <a:solidFill>
                  <a:schemeClr val="dk2"/>
                </a:solidFill>
                <a:latin typeface="Times New Roman"/>
                <a:ea typeface="Times New Roman"/>
                <a:cs typeface="Times New Roman"/>
                <a:sym typeface="Times New Roman"/>
              </a:rPr>
              <a:t>Bitwise </a:t>
            </a:r>
            <a:r>
              <a:rPr b="1" lang="en-GB" sz="1800">
                <a:solidFill>
                  <a:schemeClr val="dk2"/>
                </a:solidFill>
                <a:latin typeface="Times New Roman"/>
                <a:ea typeface="Times New Roman"/>
                <a:cs typeface="Times New Roman"/>
                <a:sym typeface="Times New Roman"/>
              </a:rPr>
              <a:t>OR</a:t>
            </a:r>
            <a:r>
              <a:rPr b="1" i="0" lang="en-GB" sz="1800">
                <a:solidFill>
                  <a:schemeClr val="dk2"/>
                </a:solidFill>
                <a:latin typeface="Times New Roman"/>
                <a:ea typeface="Times New Roman"/>
                <a:cs typeface="Times New Roman"/>
                <a:sym typeface="Times New Roman"/>
              </a:rPr>
              <a:t> operator is denoted by the single ampersand sign (|). Two integer operands are written on both sides of the (|) operator. </a:t>
            </a:r>
            <a:endParaRPr/>
          </a:p>
          <a:p>
            <a:pPr indent="-228600" lvl="0" marL="228600" rtl="0" algn="just">
              <a:lnSpc>
                <a:spcPct val="90000"/>
              </a:lnSpc>
              <a:spcBef>
                <a:spcPts val="100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If the bit value of any of the operand is 1, then the output would be 1, otherwise 0.</a:t>
            </a:r>
            <a:endParaRPr/>
          </a:p>
        </p:txBody>
      </p:sp>
      <p:pic>
        <p:nvPicPr>
          <p:cNvPr id="729" name="Google Shape;729;p71"/>
          <p:cNvPicPr preferRelativeResize="0"/>
          <p:nvPr/>
        </p:nvPicPr>
        <p:blipFill rotWithShape="1">
          <a:blip r:embed="rId3">
            <a:alphaModFix/>
          </a:blip>
          <a:srcRect b="0" l="0" r="0" t="0"/>
          <a:stretch/>
        </p:blipFill>
        <p:spPr>
          <a:xfrm>
            <a:off x="273226" y="1762686"/>
            <a:ext cx="4861981" cy="4567776"/>
          </a:xfrm>
          <a:prstGeom prst="rect">
            <a:avLst/>
          </a:prstGeom>
          <a:noFill/>
          <a:ln>
            <a:noFill/>
          </a:ln>
        </p:spPr>
      </p:pic>
      <p:pic>
        <p:nvPicPr>
          <p:cNvPr id="730" name="Google Shape;730;p71"/>
          <p:cNvPicPr preferRelativeResize="0"/>
          <p:nvPr/>
        </p:nvPicPr>
        <p:blipFill rotWithShape="1">
          <a:blip r:embed="rId4">
            <a:alphaModFix/>
          </a:blip>
          <a:srcRect b="0" l="0" r="0" t="0"/>
          <a:stretch/>
        </p:blipFill>
        <p:spPr>
          <a:xfrm>
            <a:off x="5792904" y="2160752"/>
            <a:ext cx="6058622" cy="44448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72"/>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Google Shape;736;p72"/>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72"/>
          <p:cNvSpPr txBox="1"/>
          <p:nvPr>
            <p:ph type="title"/>
          </p:nvPr>
        </p:nvSpPr>
        <p:spPr>
          <a:xfrm>
            <a:off x="273226" y="248636"/>
            <a:ext cx="5526184" cy="77271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Calibri"/>
              <a:buNone/>
            </a:pPr>
            <a:r>
              <a:rPr b="1" lang="en-GB" sz="4000">
                <a:solidFill>
                  <a:schemeClr val="dk2"/>
                </a:solidFill>
              </a:rPr>
              <a:t>Bitwise exclusive OR operator</a:t>
            </a:r>
            <a:br>
              <a:rPr b="0" i="0" lang="en-GB" sz="1400">
                <a:solidFill>
                  <a:srgbClr val="610B4B"/>
                </a:solidFill>
                <a:latin typeface="Arial"/>
                <a:ea typeface="Arial"/>
                <a:cs typeface="Arial"/>
                <a:sym typeface="Arial"/>
              </a:rPr>
            </a:br>
            <a:endParaRPr b="1" sz="3600">
              <a:solidFill>
                <a:schemeClr val="dk2"/>
              </a:solidFill>
            </a:endParaRPr>
          </a:p>
        </p:txBody>
      </p:sp>
      <p:grpSp>
        <p:nvGrpSpPr>
          <p:cNvPr id="738" name="Google Shape;738;p72"/>
          <p:cNvGrpSpPr/>
          <p:nvPr/>
        </p:nvGrpSpPr>
        <p:grpSpPr>
          <a:xfrm flipH="1" rot="-5400000">
            <a:off x="-179919" y="170310"/>
            <a:ext cx="2514948" cy="2174333"/>
            <a:chOff x="-305" y="-4155"/>
            <a:chExt cx="2514948" cy="2174333"/>
          </a:xfrm>
        </p:grpSpPr>
        <p:sp>
          <p:nvSpPr>
            <p:cNvPr id="739" name="Google Shape;739;p72"/>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72"/>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72"/>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42" name="Google Shape;742;p72"/>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3" name="Google Shape;743;p72"/>
          <p:cNvSpPr txBox="1"/>
          <p:nvPr>
            <p:ph idx="1" type="body"/>
          </p:nvPr>
        </p:nvSpPr>
        <p:spPr>
          <a:xfrm>
            <a:off x="6330856" y="134385"/>
            <a:ext cx="5029200" cy="177393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a:t>
            </a:r>
            <a:endParaRPr/>
          </a:p>
        </p:txBody>
      </p:sp>
      <p:sp>
        <p:nvSpPr>
          <p:cNvPr id="744" name="Google Shape;744;p72"/>
          <p:cNvSpPr txBox="1"/>
          <p:nvPr/>
        </p:nvSpPr>
        <p:spPr>
          <a:xfrm>
            <a:off x="5794998" y="555573"/>
            <a:ext cx="610091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800">
                <a:solidFill>
                  <a:srgbClr val="333333"/>
                </a:solidFill>
                <a:latin typeface="Inter"/>
                <a:ea typeface="Inter"/>
                <a:cs typeface="Inter"/>
                <a:sym typeface="Inter"/>
              </a:rPr>
              <a:t>Bitwise exclusive OR operator is denoted by (^) symbol. Two operands are written on both sides of the exclusive OR operator.</a:t>
            </a:r>
            <a:endParaRPr/>
          </a:p>
          <a:p>
            <a:pPr indent="0" lvl="0" marL="0" marR="0" rtl="0" algn="l">
              <a:spcBef>
                <a:spcPts val="0"/>
              </a:spcBef>
              <a:spcAft>
                <a:spcPts val="0"/>
              </a:spcAft>
              <a:buNone/>
            </a:pPr>
            <a:r>
              <a:rPr b="1" i="0" lang="en-GB" sz="1800">
                <a:solidFill>
                  <a:srgbClr val="333333"/>
                </a:solidFill>
                <a:latin typeface="Inter"/>
                <a:ea typeface="Inter"/>
                <a:cs typeface="Inter"/>
                <a:sym typeface="Inter"/>
              </a:rPr>
              <a:t>If the corresponding bit of any of the operand is 1 then the output would be 1, otherwise 0.</a:t>
            </a:r>
            <a:endParaRPr b="1" sz="1800">
              <a:solidFill>
                <a:schemeClr val="dk1"/>
              </a:solidFill>
              <a:latin typeface="Calibri"/>
              <a:ea typeface="Calibri"/>
              <a:cs typeface="Calibri"/>
              <a:sym typeface="Calibri"/>
            </a:endParaRPr>
          </a:p>
        </p:txBody>
      </p:sp>
      <p:pic>
        <p:nvPicPr>
          <p:cNvPr id="745" name="Google Shape;745;p72"/>
          <p:cNvPicPr preferRelativeResize="0"/>
          <p:nvPr/>
        </p:nvPicPr>
        <p:blipFill rotWithShape="1">
          <a:blip r:embed="rId3">
            <a:alphaModFix/>
          </a:blip>
          <a:srcRect b="0" l="0" r="0" t="0"/>
          <a:stretch/>
        </p:blipFill>
        <p:spPr>
          <a:xfrm>
            <a:off x="273226" y="2032901"/>
            <a:ext cx="5646909" cy="4576463"/>
          </a:xfrm>
          <a:prstGeom prst="rect">
            <a:avLst/>
          </a:prstGeom>
          <a:noFill/>
          <a:ln>
            <a:noFill/>
          </a:ln>
        </p:spPr>
      </p:pic>
      <p:pic>
        <p:nvPicPr>
          <p:cNvPr id="746" name="Google Shape;746;p72"/>
          <p:cNvPicPr preferRelativeResize="0"/>
          <p:nvPr/>
        </p:nvPicPr>
        <p:blipFill rotWithShape="1">
          <a:blip r:embed="rId4">
            <a:alphaModFix/>
          </a:blip>
          <a:srcRect b="0" l="0" r="0" t="0"/>
          <a:stretch/>
        </p:blipFill>
        <p:spPr>
          <a:xfrm>
            <a:off x="6271866" y="2032901"/>
            <a:ext cx="5624047" cy="469071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73"/>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 name="Google Shape;752;p73"/>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73"/>
          <p:cNvSpPr txBox="1"/>
          <p:nvPr>
            <p:ph type="title"/>
          </p:nvPr>
        </p:nvSpPr>
        <p:spPr>
          <a:xfrm>
            <a:off x="273226" y="248636"/>
            <a:ext cx="5526184" cy="77271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Calibri"/>
              <a:buNone/>
            </a:pPr>
            <a:br>
              <a:rPr b="1" lang="en-GB" sz="4000">
                <a:solidFill>
                  <a:schemeClr val="dk2"/>
                </a:solidFill>
              </a:rPr>
            </a:br>
            <a:r>
              <a:rPr b="1" lang="en-GB" sz="4000">
                <a:solidFill>
                  <a:schemeClr val="dk2"/>
                </a:solidFill>
              </a:rPr>
              <a:t>Bitwise complement operator</a:t>
            </a:r>
            <a:br>
              <a:rPr b="0" i="0" lang="en-GB" sz="800">
                <a:solidFill>
                  <a:srgbClr val="610B4B"/>
                </a:solidFill>
                <a:latin typeface="Arial"/>
                <a:ea typeface="Arial"/>
                <a:cs typeface="Arial"/>
                <a:sym typeface="Arial"/>
              </a:rPr>
            </a:br>
            <a:br>
              <a:rPr b="0" i="0" lang="en-GB" sz="1400">
                <a:solidFill>
                  <a:srgbClr val="610B4B"/>
                </a:solidFill>
                <a:latin typeface="Arial"/>
                <a:ea typeface="Arial"/>
                <a:cs typeface="Arial"/>
                <a:sym typeface="Arial"/>
              </a:rPr>
            </a:br>
            <a:endParaRPr b="1" sz="3600">
              <a:solidFill>
                <a:schemeClr val="dk2"/>
              </a:solidFill>
            </a:endParaRPr>
          </a:p>
        </p:txBody>
      </p:sp>
      <p:grpSp>
        <p:nvGrpSpPr>
          <p:cNvPr id="754" name="Google Shape;754;p73"/>
          <p:cNvGrpSpPr/>
          <p:nvPr/>
        </p:nvGrpSpPr>
        <p:grpSpPr>
          <a:xfrm flipH="1" rot="-5400000">
            <a:off x="-179919" y="170310"/>
            <a:ext cx="2514948" cy="2174333"/>
            <a:chOff x="-305" y="-4155"/>
            <a:chExt cx="2514948" cy="2174333"/>
          </a:xfrm>
        </p:grpSpPr>
        <p:sp>
          <p:nvSpPr>
            <p:cNvPr id="755" name="Google Shape;755;p73"/>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73"/>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73"/>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58" name="Google Shape;758;p73"/>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59" name="Google Shape;759;p73"/>
          <p:cNvSpPr txBox="1"/>
          <p:nvPr>
            <p:ph idx="1" type="body"/>
          </p:nvPr>
        </p:nvSpPr>
        <p:spPr>
          <a:xfrm>
            <a:off x="6330856" y="134385"/>
            <a:ext cx="5029200" cy="177393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a:t>
            </a:r>
            <a:endParaRPr/>
          </a:p>
        </p:txBody>
      </p:sp>
      <p:sp>
        <p:nvSpPr>
          <p:cNvPr id="760" name="Google Shape;760;p73"/>
          <p:cNvSpPr txBox="1"/>
          <p:nvPr/>
        </p:nvSpPr>
        <p:spPr>
          <a:xfrm>
            <a:off x="5817858" y="134384"/>
            <a:ext cx="610091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800">
                <a:solidFill>
                  <a:srgbClr val="333333"/>
                </a:solidFill>
                <a:latin typeface="Inter"/>
                <a:ea typeface="Inter"/>
                <a:cs typeface="Inter"/>
                <a:sym typeface="Inter"/>
              </a:rPr>
              <a:t>The bitwise complement operator is also known as one's complement operator. It is represented by the symbol tilde (~). It takes only one operand or variable and performs complement operation on an operand. </a:t>
            </a:r>
            <a:endParaRPr/>
          </a:p>
          <a:p>
            <a:pPr indent="0" lvl="0" marL="0" marR="0" rtl="0" algn="l">
              <a:spcBef>
                <a:spcPts val="0"/>
              </a:spcBef>
              <a:spcAft>
                <a:spcPts val="0"/>
              </a:spcAft>
              <a:buNone/>
            </a:pPr>
            <a:r>
              <a:rPr b="1" i="0" lang="en-GB" sz="1800">
                <a:solidFill>
                  <a:srgbClr val="333333"/>
                </a:solidFill>
                <a:latin typeface="Inter"/>
                <a:ea typeface="Inter"/>
                <a:cs typeface="Inter"/>
                <a:sym typeface="Inter"/>
              </a:rPr>
              <a:t>When we apply the complement operation on any bits, then 0 becomes 1 and 1 becomes 0.</a:t>
            </a:r>
            <a:endParaRPr b="1" sz="1800">
              <a:solidFill>
                <a:schemeClr val="dk1"/>
              </a:solidFill>
              <a:latin typeface="Calibri"/>
              <a:ea typeface="Calibri"/>
              <a:cs typeface="Calibri"/>
              <a:sym typeface="Calibri"/>
            </a:endParaRPr>
          </a:p>
        </p:txBody>
      </p:sp>
      <p:pic>
        <p:nvPicPr>
          <p:cNvPr id="761" name="Google Shape;761;p73"/>
          <p:cNvPicPr preferRelativeResize="0"/>
          <p:nvPr/>
        </p:nvPicPr>
        <p:blipFill rotWithShape="1">
          <a:blip r:embed="rId3">
            <a:alphaModFix/>
          </a:blip>
          <a:srcRect b="0" l="0" r="0" t="0"/>
          <a:stretch/>
        </p:blipFill>
        <p:spPr>
          <a:xfrm>
            <a:off x="391948" y="1942819"/>
            <a:ext cx="5425910" cy="4546471"/>
          </a:xfrm>
          <a:prstGeom prst="rect">
            <a:avLst/>
          </a:prstGeom>
          <a:noFill/>
          <a:ln>
            <a:noFill/>
          </a:ln>
        </p:spPr>
      </p:pic>
      <p:pic>
        <p:nvPicPr>
          <p:cNvPr id="762" name="Google Shape;762;p73"/>
          <p:cNvPicPr preferRelativeResize="0"/>
          <p:nvPr/>
        </p:nvPicPr>
        <p:blipFill rotWithShape="1">
          <a:blip r:embed="rId4">
            <a:alphaModFix/>
          </a:blip>
          <a:srcRect b="0" l="0" r="0" t="0"/>
          <a:stretch/>
        </p:blipFill>
        <p:spPr>
          <a:xfrm>
            <a:off x="6086237" y="1888710"/>
            <a:ext cx="5713816" cy="434494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74"/>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74"/>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74"/>
          <p:cNvSpPr txBox="1"/>
          <p:nvPr>
            <p:ph type="title"/>
          </p:nvPr>
        </p:nvSpPr>
        <p:spPr>
          <a:xfrm>
            <a:off x="145837" y="248636"/>
            <a:ext cx="5526184" cy="77271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Calibri"/>
              <a:buNone/>
            </a:pPr>
            <a:br>
              <a:rPr b="1" lang="en-GB" sz="4000">
                <a:solidFill>
                  <a:schemeClr val="dk2"/>
                </a:solidFill>
              </a:rPr>
            </a:br>
            <a:r>
              <a:rPr b="1" lang="en-GB" sz="4000">
                <a:solidFill>
                  <a:schemeClr val="dk2"/>
                </a:solidFill>
              </a:rPr>
              <a:t>Bitwise Shift operators</a:t>
            </a:r>
            <a:br>
              <a:rPr b="0" i="0" lang="en-GB" sz="800">
                <a:solidFill>
                  <a:srgbClr val="610B4B"/>
                </a:solidFill>
                <a:latin typeface="Arial"/>
                <a:ea typeface="Arial"/>
                <a:cs typeface="Arial"/>
                <a:sym typeface="Arial"/>
              </a:rPr>
            </a:br>
            <a:br>
              <a:rPr b="0" i="0" lang="en-GB" sz="1400">
                <a:solidFill>
                  <a:srgbClr val="610B4B"/>
                </a:solidFill>
                <a:latin typeface="Arial"/>
                <a:ea typeface="Arial"/>
                <a:cs typeface="Arial"/>
                <a:sym typeface="Arial"/>
              </a:rPr>
            </a:br>
            <a:endParaRPr b="1" sz="3600">
              <a:solidFill>
                <a:schemeClr val="dk2"/>
              </a:solidFill>
            </a:endParaRPr>
          </a:p>
        </p:txBody>
      </p:sp>
      <p:grpSp>
        <p:nvGrpSpPr>
          <p:cNvPr id="770" name="Google Shape;770;p74"/>
          <p:cNvGrpSpPr/>
          <p:nvPr/>
        </p:nvGrpSpPr>
        <p:grpSpPr>
          <a:xfrm flipH="1" rot="-5400000">
            <a:off x="-179919" y="170310"/>
            <a:ext cx="2514948" cy="2174333"/>
            <a:chOff x="-305" y="-4155"/>
            <a:chExt cx="2514948" cy="2174333"/>
          </a:xfrm>
        </p:grpSpPr>
        <p:sp>
          <p:nvSpPr>
            <p:cNvPr id="771" name="Google Shape;771;p74"/>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Google Shape;772;p74"/>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74"/>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 name="Google Shape;774;p74"/>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75" name="Google Shape;775;p74"/>
          <p:cNvSpPr txBox="1"/>
          <p:nvPr>
            <p:ph idx="1" type="body"/>
          </p:nvPr>
        </p:nvSpPr>
        <p:spPr>
          <a:xfrm>
            <a:off x="6330856" y="134385"/>
            <a:ext cx="5029200" cy="177393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dk2"/>
              </a:buClr>
              <a:buSzPts val="1800"/>
              <a:buChar char="•"/>
            </a:pPr>
            <a:r>
              <a:rPr b="1" lang="en-GB" sz="1800">
                <a:solidFill>
                  <a:schemeClr val="dk2"/>
                </a:solidFill>
                <a:latin typeface="Times New Roman"/>
                <a:ea typeface="Times New Roman"/>
                <a:cs typeface="Times New Roman"/>
                <a:sym typeface="Times New Roman"/>
              </a:rPr>
              <a:t>.</a:t>
            </a:r>
            <a:endParaRPr/>
          </a:p>
        </p:txBody>
      </p:sp>
      <p:sp>
        <p:nvSpPr>
          <p:cNvPr id="776" name="Google Shape;776;p74"/>
          <p:cNvSpPr txBox="1"/>
          <p:nvPr/>
        </p:nvSpPr>
        <p:spPr>
          <a:xfrm>
            <a:off x="5817858" y="134384"/>
            <a:ext cx="610091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a:solidFill>
                  <a:srgbClr val="333333"/>
                </a:solidFill>
                <a:latin typeface="Inter"/>
                <a:ea typeface="Inter"/>
                <a:cs typeface="Inter"/>
                <a:sym typeface="Inter"/>
              </a:rPr>
              <a:t>Two types of bitwise shift operators exist in C programming.</a:t>
            </a:r>
            <a:endParaRPr/>
          </a:p>
          <a:p>
            <a:pPr indent="0" lvl="0" marL="0" marR="0" rtl="0" algn="l">
              <a:spcBef>
                <a:spcPts val="0"/>
              </a:spcBef>
              <a:spcAft>
                <a:spcPts val="0"/>
              </a:spcAft>
              <a:buNone/>
            </a:pPr>
            <a:r>
              <a:t/>
            </a:r>
            <a:endParaRPr sz="1800">
              <a:solidFill>
                <a:srgbClr val="333333"/>
              </a:solidFill>
              <a:latin typeface="Inter"/>
              <a:ea typeface="Inter"/>
              <a:cs typeface="Inter"/>
              <a:sym typeface="Inter"/>
            </a:endParaRPr>
          </a:p>
          <a:p>
            <a:pPr indent="0" lvl="0" marL="0" marR="0" rtl="0" algn="l">
              <a:spcBef>
                <a:spcPts val="0"/>
              </a:spcBef>
              <a:spcAft>
                <a:spcPts val="0"/>
              </a:spcAft>
              <a:buNone/>
            </a:pPr>
            <a:r>
              <a:rPr b="0" i="0" lang="en-GB" sz="1800">
                <a:solidFill>
                  <a:srgbClr val="333333"/>
                </a:solidFill>
                <a:latin typeface="Inter"/>
                <a:ea typeface="Inter"/>
                <a:cs typeface="Inter"/>
                <a:sym typeface="Inter"/>
              </a:rPr>
              <a:t>The bitwise shift operators will shift the bits either on the left-side or right-side.</a:t>
            </a:r>
            <a:endParaRPr/>
          </a:p>
          <a:p>
            <a:pPr indent="0" lvl="0" marL="0" marR="0" rtl="0" algn="l">
              <a:spcBef>
                <a:spcPts val="0"/>
              </a:spcBef>
              <a:spcAft>
                <a:spcPts val="0"/>
              </a:spcAft>
              <a:buNone/>
            </a:pPr>
            <a:r>
              <a:t/>
            </a:r>
            <a:endParaRPr sz="1800">
              <a:solidFill>
                <a:srgbClr val="333333"/>
              </a:solidFill>
              <a:latin typeface="Inter"/>
              <a:ea typeface="Inter"/>
              <a:cs typeface="Inter"/>
              <a:sym typeface="Inter"/>
            </a:endParaRPr>
          </a:p>
          <a:p>
            <a:pPr indent="-114300" lvl="0" marL="0" marR="0" rtl="0" algn="just">
              <a:spcBef>
                <a:spcPts val="0"/>
              </a:spcBef>
              <a:spcAft>
                <a:spcPts val="0"/>
              </a:spcAft>
              <a:buClr>
                <a:srgbClr val="000000"/>
              </a:buClr>
              <a:buSzPts val="1800"/>
              <a:buFont typeface="Calibri"/>
              <a:buAutoNum type="arabicPeriod"/>
            </a:pPr>
            <a:r>
              <a:rPr b="0" i="0" lang="en-GB" sz="1800">
                <a:solidFill>
                  <a:srgbClr val="000000"/>
                </a:solidFill>
                <a:latin typeface="Inter"/>
                <a:ea typeface="Inter"/>
                <a:cs typeface="Inter"/>
                <a:sym typeface="Inter"/>
              </a:rPr>
              <a:t>Operand &lt;&lt; n  or Operand &gt;&gt; n  </a:t>
            </a:r>
            <a:endParaRPr/>
          </a:p>
          <a:p>
            <a:pPr indent="0" lvl="0" marL="0" marR="0" rtl="0" algn="just">
              <a:spcBef>
                <a:spcPts val="0"/>
              </a:spcBef>
              <a:spcAft>
                <a:spcPts val="0"/>
              </a:spcAft>
              <a:buNone/>
            </a:pPr>
            <a:r>
              <a:rPr b="1" i="0" lang="en-GB" sz="1800">
                <a:solidFill>
                  <a:srgbClr val="333333"/>
                </a:solidFill>
                <a:latin typeface="Inter"/>
                <a:ea typeface="Inter"/>
                <a:cs typeface="Inter"/>
                <a:sym typeface="Inter"/>
              </a:rPr>
              <a:t>Where,</a:t>
            </a:r>
            <a:endParaRPr b="0" i="0" sz="1800">
              <a:solidFill>
                <a:srgbClr val="333333"/>
              </a:solidFill>
              <a:latin typeface="Inter"/>
              <a:ea typeface="Inter"/>
              <a:cs typeface="Inter"/>
              <a:sym typeface="Inter"/>
            </a:endParaRPr>
          </a:p>
          <a:p>
            <a:pPr indent="0" lvl="0" marL="0" marR="0" rtl="0" algn="just">
              <a:spcBef>
                <a:spcPts val="0"/>
              </a:spcBef>
              <a:spcAft>
                <a:spcPts val="0"/>
              </a:spcAft>
              <a:buNone/>
            </a:pPr>
            <a:r>
              <a:rPr b="1" i="0" lang="en-GB" sz="1800">
                <a:solidFill>
                  <a:srgbClr val="333333"/>
                </a:solidFill>
                <a:latin typeface="Inter"/>
                <a:ea typeface="Inter"/>
                <a:cs typeface="Inter"/>
                <a:sym typeface="Inter"/>
              </a:rPr>
              <a:t>Operand is an integer expression on which we apply the left-shift operation.</a:t>
            </a:r>
            <a:endParaRPr b="0" i="0" sz="1800">
              <a:solidFill>
                <a:srgbClr val="333333"/>
              </a:solidFill>
              <a:latin typeface="Inter"/>
              <a:ea typeface="Inter"/>
              <a:cs typeface="Inter"/>
              <a:sym typeface="Inter"/>
            </a:endParaRPr>
          </a:p>
          <a:p>
            <a:pPr indent="0" lvl="0" marL="0" marR="0" rtl="0" algn="just">
              <a:spcBef>
                <a:spcPts val="0"/>
              </a:spcBef>
              <a:spcAft>
                <a:spcPts val="0"/>
              </a:spcAft>
              <a:buNone/>
            </a:pPr>
            <a:r>
              <a:rPr b="1" i="0" lang="en-GB" sz="1800">
                <a:solidFill>
                  <a:srgbClr val="333333"/>
                </a:solidFill>
                <a:latin typeface="Inter"/>
                <a:ea typeface="Inter"/>
                <a:cs typeface="Inter"/>
                <a:sym typeface="Inter"/>
              </a:rPr>
              <a:t>n is the number of bits to be shifted.</a:t>
            </a:r>
            <a:endParaRPr b="0" i="0" sz="1800">
              <a:solidFill>
                <a:srgbClr val="333333"/>
              </a:solidFill>
              <a:latin typeface="Inter"/>
              <a:ea typeface="Inter"/>
              <a:cs typeface="Inter"/>
              <a:sym typeface="Inte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pic>
        <p:nvPicPr>
          <p:cNvPr id="777" name="Google Shape;777;p74"/>
          <p:cNvPicPr preferRelativeResize="0"/>
          <p:nvPr/>
        </p:nvPicPr>
        <p:blipFill rotWithShape="1">
          <a:blip r:embed="rId3">
            <a:alphaModFix/>
          </a:blip>
          <a:srcRect b="0" l="0" r="0" t="0"/>
          <a:stretch/>
        </p:blipFill>
        <p:spPr>
          <a:xfrm>
            <a:off x="5479316" y="3052706"/>
            <a:ext cx="6439458" cy="3670909"/>
          </a:xfrm>
          <a:prstGeom prst="rect">
            <a:avLst/>
          </a:prstGeom>
          <a:noFill/>
          <a:ln>
            <a:noFill/>
          </a:ln>
        </p:spPr>
      </p:pic>
      <p:pic>
        <p:nvPicPr>
          <p:cNvPr id="778" name="Google Shape;778;p74"/>
          <p:cNvPicPr preferRelativeResize="0"/>
          <p:nvPr/>
        </p:nvPicPr>
        <p:blipFill rotWithShape="1">
          <a:blip r:embed="rId4">
            <a:alphaModFix/>
          </a:blip>
          <a:srcRect b="0" l="0" r="0" t="0"/>
          <a:stretch/>
        </p:blipFill>
        <p:spPr>
          <a:xfrm>
            <a:off x="22498" y="3052705"/>
            <a:ext cx="5289671" cy="380468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type="title"/>
          </p:nvPr>
        </p:nvSpPr>
        <p:spPr>
          <a:xfrm>
            <a:off x="838200" y="365126"/>
            <a:ext cx="10515600" cy="45095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610B38"/>
              </a:buClr>
              <a:buSzPct val="100000"/>
              <a:buFont typeface="Arial"/>
              <a:buNone/>
            </a:pPr>
            <a:r>
              <a:rPr b="0" i="0" lang="en-GB">
                <a:solidFill>
                  <a:srgbClr val="610B38"/>
                </a:solidFill>
                <a:latin typeface="Arial"/>
                <a:ea typeface="Arial"/>
                <a:cs typeface="Arial"/>
                <a:sym typeface="Arial"/>
              </a:rPr>
              <a:t>Unary Operator in C</a:t>
            </a:r>
            <a:br>
              <a:rPr b="0" i="0" lang="en-GB">
                <a:solidFill>
                  <a:srgbClr val="610B38"/>
                </a:solidFill>
                <a:latin typeface="Arial"/>
                <a:ea typeface="Arial"/>
                <a:cs typeface="Arial"/>
                <a:sym typeface="Arial"/>
              </a:rPr>
            </a:br>
            <a:endParaRPr/>
          </a:p>
        </p:txBody>
      </p:sp>
      <p:sp>
        <p:nvSpPr>
          <p:cNvPr id="784" name="Google Shape;784;p75"/>
          <p:cNvSpPr txBox="1"/>
          <p:nvPr>
            <p:ph idx="1" type="body"/>
          </p:nvPr>
        </p:nvSpPr>
        <p:spPr>
          <a:xfrm>
            <a:off x="838200" y="639097"/>
            <a:ext cx="10515600" cy="55378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A unary operator is an operator used to operate on a single operand to return a new value.</a:t>
            </a:r>
            <a:endParaRPr/>
          </a:p>
          <a:p>
            <a:pPr indent="-228600" lvl="0" marL="228600" rtl="0" algn="l">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 In other words, it is an operator that updates the value of an operand or expression's value by using the appropriate unary operators.</a:t>
            </a:r>
            <a:endParaRPr/>
          </a:p>
          <a:p>
            <a:pPr indent="-228600" lvl="0" marL="228600" rtl="0" algn="just">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Following are the types of the unary operators in the C programming language.</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Unary Minus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Unary Plus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Increment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Decrement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6"/>
          <p:cNvSpPr txBox="1"/>
          <p:nvPr>
            <p:ph type="title"/>
          </p:nvPr>
        </p:nvSpPr>
        <p:spPr>
          <a:xfrm>
            <a:off x="720213" y="171091"/>
            <a:ext cx="10515600" cy="50994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Unary – and + Operator </a:t>
            </a:r>
            <a:endParaRPr/>
          </a:p>
        </p:txBody>
      </p:sp>
      <p:sp>
        <p:nvSpPr>
          <p:cNvPr id="790" name="Google Shape;790;p76"/>
          <p:cNvSpPr txBox="1"/>
          <p:nvPr>
            <p:ph idx="1" type="body"/>
          </p:nvPr>
        </p:nvSpPr>
        <p:spPr>
          <a:xfrm>
            <a:off x="838200" y="894735"/>
            <a:ext cx="10734368" cy="5624052"/>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The Unary Minus operator is represented using the symbol (-). </a:t>
            </a:r>
            <a:endParaRPr/>
          </a:p>
          <a:p>
            <a:pPr indent="-228600" lvl="0" marL="228600" rtl="0" algn="just">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The unary operator is used to change the sign of any positive value to a negative value.</a:t>
            </a:r>
            <a:endParaRPr/>
          </a:p>
          <a:p>
            <a:pPr indent="-228600" lvl="0" marL="228600" rtl="0" algn="just">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 It means it changes the positive number to the negative, and a negative number becomes the positive number using the unary minus operator.</a:t>
            </a:r>
            <a:endParaRPr/>
          </a:p>
          <a:p>
            <a:pPr indent="-50800" lvl="0" marL="228600" rtl="0" algn="just">
              <a:lnSpc>
                <a:spcPct val="90000"/>
              </a:lnSpc>
              <a:spcBef>
                <a:spcPts val="1000"/>
              </a:spcBef>
              <a:spcAft>
                <a:spcPts val="0"/>
              </a:spcAft>
              <a:buClr>
                <a:schemeClr val="dk1"/>
              </a:buClr>
              <a:buSzPts val="2800"/>
              <a:buNone/>
            </a:pPr>
            <a:r>
              <a:t/>
            </a:r>
            <a:endParaRPr>
              <a:solidFill>
                <a:srgbClr val="333333"/>
              </a:solidFill>
              <a:latin typeface="Inter"/>
              <a:ea typeface="Inter"/>
              <a:cs typeface="Inter"/>
              <a:sym typeface="Inter"/>
            </a:endParaRPr>
          </a:p>
          <a:p>
            <a:pPr indent="-228600" lvl="0" marL="228600" rtl="0" algn="just">
              <a:lnSpc>
                <a:spcPct val="90000"/>
              </a:lnSpc>
              <a:spcBef>
                <a:spcPts val="1000"/>
              </a:spcBef>
              <a:spcAft>
                <a:spcPts val="0"/>
              </a:spcAft>
              <a:buClr>
                <a:srgbClr val="333333"/>
              </a:buClr>
              <a:buSzPts val="2800"/>
              <a:buFont typeface="Calibri"/>
              <a:buAutoNum type="arabicPeriod"/>
            </a:pPr>
            <a:r>
              <a:rPr lang="en-GB">
                <a:solidFill>
                  <a:srgbClr val="333333"/>
                </a:solidFill>
                <a:latin typeface="Inter"/>
                <a:ea typeface="Inter"/>
                <a:cs typeface="Inter"/>
                <a:sym typeface="Inter"/>
              </a:rPr>
              <a:t>Eg : </a:t>
            </a:r>
            <a:r>
              <a:rPr b="1" i="0" lang="en-GB">
                <a:solidFill>
                  <a:srgbClr val="2E8B57"/>
                </a:solidFill>
                <a:latin typeface="Inter"/>
                <a:ea typeface="Inter"/>
                <a:cs typeface="Inter"/>
                <a:sym typeface="Inter"/>
              </a:rPr>
              <a:t>int</a:t>
            </a:r>
            <a:r>
              <a:rPr b="0" i="0" lang="en-GB">
                <a:solidFill>
                  <a:srgbClr val="000000"/>
                </a:solidFill>
                <a:latin typeface="Inter"/>
                <a:ea typeface="Inter"/>
                <a:cs typeface="Inter"/>
                <a:sym typeface="Inter"/>
              </a:rPr>
              <a:t> a = 2;  </a:t>
            </a:r>
            <a:endParaRPr/>
          </a:p>
          <a:p>
            <a:pPr indent="0" lvl="0" marL="0" rtl="0" algn="just">
              <a:lnSpc>
                <a:spcPct val="90000"/>
              </a:lnSpc>
              <a:spcBef>
                <a:spcPts val="1000"/>
              </a:spcBef>
              <a:spcAft>
                <a:spcPts val="0"/>
              </a:spcAft>
              <a:buClr>
                <a:srgbClr val="2E8B57"/>
              </a:buClr>
              <a:buSzPts val="2800"/>
              <a:buNone/>
            </a:pPr>
            <a:r>
              <a:rPr b="1" i="0" lang="en-GB">
                <a:solidFill>
                  <a:srgbClr val="2E8B57"/>
                </a:solidFill>
                <a:latin typeface="Inter"/>
                <a:ea typeface="Inter"/>
                <a:cs typeface="Inter"/>
                <a:sym typeface="Inter"/>
              </a:rPr>
              <a:t>          int</a:t>
            </a:r>
            <a:r>
              <a:rPr b="0" i="0" lang="en-GB">
                <a:solidFill>
                  <a:srgbClr val="000000"/>
                </a:solidFill>
                <a:latin typeface="Inter"/>
                <a:ea typeface="Inter"/>
                <a:cs typeface="Inter"/>
                <a:sym typeface="Inter"/>
              </a:rPr>
              <a:t> b = -(a);      b value will be -2</a:t>
            </a:r>
            <a:endParaRPr/>
          </a:p>
          <a:p>
            <a:pPr indent="-228600" lvl="0" marL="228600" rtl="0" algn="just">
              <a:lnSpc>
                <a:spcPct val="90000"/>
              </a:lnSpc>
              <a:spcBef>
                <a:spcPts val="1000"/>
              </a:spcBef>
              <a:spcAft>
                <a:spcPts val="0"/>
              </a:spcAft>
              <a:buClr>
                <a:srgbClr val="333333"/>
              </a:buClr>
              <a:buSzPts val="2800"/>
              <a:buChar char="•"/>
            </a:pPr>
            <a:r>
              <a:rPr b="1" i="0" lang="en-GB">
                <a:solidFill>
                  <a:srgbClr val="333333"/>
                </a:solidFill>
                <a:latin typeface="Roboto"/>
                <a:ea typeface="Roboto"/>
                <a:cs typeface="Roboto"/>
                <a:sym typeface="Roboto"/>
              </a:rPr>
              <a:t>Unary plus: </a:t>
            </a:r>
            <a:r>
              <a:rPr b="0" i="0" lang="en-GB">
                <a:solidFill>
                  <a:srgbClr val="333333"/>
                </a:solidFill>
                <a:latin typeface="Roboto"/>
                <a:ea typeface="Roboto"/>
                <a:cs typeface="Roboto"/>
                <a:sym typeface="Roboto"/>
              </a:rPr>
              <a:t>It just signifies that a number is positive. The operand is an arithmetic type. Its result is the value of the operand. For example: int a= +8.</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7"/>
          <p:cNvSpPr txBox="1"/>
          <p:nvPr>
            <p:ph type="title"/>
          </p:nvPr>
        </p:nvSpPr>
        <p:spPr>
          <a:xfrm>
            <a:off x="838200" y="365125"/>
            <a:ext cx="10515600" cy="49028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Increment and Decrement Operators </a:t>
            </a:r>
            <a:endParaRPr/>
          </a:p>
        </p:txBody>
      </p:sp>
      <p:sp>
        <p:nvSpPr>
          <p:cNvPr id="796" name="Google Shape;796;p77"/>
          <p:cNvSpPr txBox="1"/>
          <p:nvPr>
            <p:ph idx="1" type="body"/>
          </p:nvPr>
        </p:nvSpPr>
        <p:spPr>
          <a:xfrm>
            <a:off x="137652" y="875070"/>
            <a:ext cx="11975690" cy="57420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A3A3A"/>
              </a:buClr>
              <a:buSzPts val="2800"/>
              <a:buFont typeface="Arial"/>
              <a:buChar char="•"/>
            </a:pPr>
            <a:r>
              <a:rPr b="1" i="0" lang="en-GB">
                <a:solidFill>
                  <a:srgbClr val="3A3A3A"/>
                </a:solidFill>
                <a:latin typeface="Work Sans"/>
                <a:ea typeface="Work Sans"/>
                <a:cs typeface="Work Sans"/>
                <a:sym typeface="Work Sans"/>
              </a:rPr>
              <a:t>Increment operator</a:t>
            </a:r>
            <a:r>
              <a:rPr b="0" i="0" lang="en-GB">
                <a:solidFill>
                  <a:srgbClr val="3A3A3A"/>
                </a:solidFill>
                <a:latin typeface="Work Sans"/>
                <a:ea typeface="Work Sans"/>
                <a:cs typeface="Work Sans"/>
                <a:sym typeface="Work Sans"/>
              </a:rPr>
              <a:t>: Denoted by the symbol “++”</a:t>
            </a:r>
            <a:endParaRPr/>
          </a:p>
          <a:p>
            <a:pPr indent="-228600" lvl="0" marL="228600" rtl="0" algn="l">
              <a:lnSpc>
                <a:spcPct val="90000"/>
              </a:lnSpc>
              <a:spcBef>
                <a:spcPts val="1000"/>
              </a:spcBef>
              <a:spcAft>
                <a:spcPts val="0"/>
              </a:spcAft>
              <a:buClr>
                <a:srgbClr val="3A3A3A"/>
              </a:buClr>
              <a:buSzPts val="2800"/>
              <a:buFont typeface="Arial"/>
              <a:buChar char="•"/>
            </a:pPr>
            <a:r>
              <a:rPr b="1" i="0" lang="en-GB">
                <a:solidFill>
                  <a:srgbClr val="3A3A3A"/>
                </a:solidFill>
                <a:latin typeface="Work Sans"/>
                <a:ea typeface="Work Sans"/>
                <a:cs typeface="Work Sans"/>
                <a:sym typeface="Work Sans"/>
              </a:rPr>
              <a:t>Decrement operator</a:t>
            </a:r>
            <a:r>
              <a:rPr b="0" i="0" lang="en-GB">
                <a:solidFill>
                  <a:srgbClr val="3A3A3A"/>
                </a:solidFill>
                <a:latin typeface="Work Sans"/>
                <a:ea typeface="Work Sans"/>
                <a:cs typeface="Work Sans"/>
                <a:sym typeface="Work Sans"/>
              </a:rPr>
              <a:t>: Denoted by the symbol “- -“</a:t>
            </a:r>
            <a:endParaRPr/>
          </a:p>
          <a:p>
            <a:pPr indent="-228600" lvl="0" marL="228600" rtl="0" algn="l">
              <a:lnSpc>
                <a:spcPct val="90000"/>
              </a:lnSpc>
              <a:spcBef>
                <a:spcPts val="1000"/>
              </a:spcBef>
              <a:spcAft>
                <a:spcPts val="0"/>
              </a:spcAft>
              <a:buClr>
                <a:srgbClr val="3A3A3A"/>
              </a:buClr>
              <a:buSzPts val="2800"/>
              <a:buChar char="•"/>
            </a:pPr>
            <a:r>
              <a:rPr b="0" i="0" lang="en-GB">
                <a:solidFill>
                  <a:srgbClr val="3A3A3A"/>
                </a:solidFill>
                <a:latin typeface="Work Sans"/>
                <a:ea typeface="Work Sans"/>
                <a:cs typeface="Work Sans"/>
                <a:sym typeface="Work Sans"/>
              </a:rPr>
              <a:t>These operators can be </a:t>
            </a:r>
            <a:r>
              <a:rPr b="0" i="0" lang="en-GB">
                <a:solidFill>
                  <a:srgbClr val="3A3A3A"/>
                </a:solidFill>
                <a:highlight>
                  <a:srgbClr val="FFFF00"/>
                </a:highlight>
                <a:latin typeface="Work Sans"/>
                <a:ea typeface="Work Sans"/>
                <a:cs typeface="Work Sans"/>
                <a:sym typeface="Work Sans"/>
              </a:rPr>
              <a:t>pre-fixed </a:t>
            </a:r>
            <a:r>
              <a:rPr b="0" i="0" lang="en-GB">
                <a:solidFill>
                  <a:srgbClr val="3A3A3A"/>
                </a:solidFill>
                <a:latin typeface="Work Sans"/>
                <a:ea typeface="Work Sans"/>
                <a:cs typeface="Work Sans"/>
                <a:sym typeface="Work Sans"/>
              </a:rPr>
              <a:t>or </a:t>
            </a:r>
            <a:r>
              <a:rPr lang="en-GB">
                <a:solidFill>
                  <a:srgbClr val="3A3A3A"/>
                </a:solidFill>
                <a:highlight>
                  <a:srgbClr val="FFFF00"/>
                </a:highlight>
                <a:latin typeface="Work Sans"/>
                <a:ea typeface="Work Sans"/>
                <a:cs typeface="Work Sans"/>
                <a:sym typeface="Work Sans"/>
              </a:rPr>
              <a:t>postfixed</a:t>
            </a:r>
            <a:r>
              <a:rPr b="0" i="0" lang="en-GB">
                <a:solidFill>
                  <a:srgbClr val="3A3A3A"/>
                </a:solidFill>
                <a:latin typeface="Work Sans"/>
                <a:ea typeface="Work Sans"/>
                <a:cs typeface="Work Sans"/>
                <a:sym typeface="Work Sans"/>
              </a:rPr>
              <a:t> with variables for operation.</a:t>
            </a:r>
            <a:endParaRPr/>
          </a:p>
          <a:p>
            <a:pPr indent="-228600" lvl="0" marL="228600" rtl="0" algn="l">
              <a:lnSpc>
                <a:spcPct val="90000"/>
              </a:lnSpc>
              <a:spcBef>
                <a:spcPts val="1000"/>
              </a:spcBef>
              <a:spcAft>
                <a:spcPts val="0"/>
              </a:spcAft>
              <a:buClr>
                <a:srgbClr val="61738E"/>
              </a:buClr>
              <a:buSzPts val="2800"/>
              <a:buFont typeface="Calibri"/>
              <a:buAutoNum type="arabicPeriod"/>
            </a:pPr>
            <a:r>
              <a:rPr b="1" i="0" lang="en-GB">
                <a:solidFill>
                  <a:srgbClr val="61738E"/>
                </a:solidFill>
                <a:latin typeface="Arial"/>
                <a:ea typeface="Arial"/>
                <a:cs typeface="Arial"/>
                <a:sym typeface="Arial"/>
              </a:rPr>
              <a:t>Prefix Increment Operator</a:t>
            </a:r>
            <a:r>
              <a:rPr b="0" i="0" lang="en-GB">
                <a:solidFill>
                  <a:srgbClr val="61738E"/>
                </a:solidFill>
                <a:latin typeface="Arial"/>
                <a:ea typeface="Arial"/>
                <a:cs typeface="Arial"/>
                <a:sym typeface="Arial"/>
              </a:rPr>
              <a:t>: When we use this operator, the value of the variable first increases by 1 and then the variable is used inside the expression.</a:t>
            </a:r>
            <a:endParaRPr/>
          </a:p>
          <a:p>
            <a:pPr indent="-228600" lvl="0" marL="228600" rtl="0" algn="l">
              <a:lnSpc>
                <a:spcPct val="90000"/>
              </a:lnSpc>
              <a:spcBef>
                <a:spcPts val="1000"/>
              </a:spcBef>
              <a:spcAft>
                <a:spcPts val="0"/>
              </a:spcAft>
              <a:buClr>
                <a:srgbClr val="61738E"/>
              </a:buClr>
              <a:buSzPts val="2800"/>
              <a:buFont typeface="Calibri"/>
              <a:buAutoNum type="arabicPeriod"/>
            </a:pPr>
            <a:r>
              <a:rPr b="1" i="0" lang="en-GB">
                <a:solidFill>
                  <a:srgbClr val="61738E"/>
                </a:solidFill>
                <a:latin typeface="Arial"/>
                <a:ea typeface="Arial"/>
                <a:cs typeface="Arial"/>
                <a:sym typeface="Arial"/>
              </a:rPr>
              <a:t>Prefix Decrement Operator</a:t>
            </a:r>
            <a:r>
              <a:rPr b="0" i="0" lang="en-GB">
                <a:solidFill>
                  <a:srgbClr val="61738E"/>
                </a:solidFill>
                <a:latin typeface="Arial"/>
                <a:ea typeface="Arial"/>
                <a:cs typeface="Arial"/>
                <a:sym typeface="Arial"/>
              </a:rPr>
              <a:t>: When we use this operator, the value of the variable first decreases by 1 and then the variable is used inside the expression.</a:t>
            </a:r>
            <a:endParaRPr/>
          </a:p>
          <a:p>
            <a:pPr indent="-228600" lvl="0" marL="228600" rtl="0" algn="l">
              <a:lnSpc>
                <a:spcPct val="90000"/>
              </a:lnSpc>
              <a:spcBef>
                <a:spcPts val="1000"/>
              </a:spcBef>
              <a:spcAft>
                <a:spcPts val="0"/>
              </a:spcAft>
              <a:buClr>
                <a:srgbClr val="61738E"/>
              </a:buClr>
              <a:buSzPts val="2800"/>
              <a:buFont typeface="Calibri"/>
              <a:buAutoNum type="arabicPeriod"/>
            </a:pPr>
            <a:r>
              <a:rPr b="1" i="0" lang="en-GB">
                <a:solidFill>
                  <a:srgbClr val="61738E"/>
                </a:solidFill>
                <a:latin typeface="Arial"/>
                <a:ea typeface="Arial"/>
                <a:cs typeface="Arial"/>
                <a:sym typeface="Arial"/>
              </a:rPr>
              <a:t>Postfix Increment Operator</a:t>
            </a:r>
            <a:r>
              <a:rPr b="0" i="0" lang="en-GB">
                <a:solidFill>
                  <a:srgbClr val="61738E"/>
                </a:solidFill>
                <a:latin typeface="Arial"/>
                <a:ea typeface="Arial"/>
                <a:cs typeface="Arial"/>
                <a:sym typeface="Arial"/>
              </a:rPr>
              <a:t>: When we use this operator, the variable is used inside the expression with its original value and then its value is increased by 1.</a:t>
            </a:r>
            <a:endParaRPr/>
          </a:p>
          <a:p>
            <a:pPr indent="-228600" lvl="0" marL="228600" rtl="0" algn="l">
              <a:lnSpc>
                <a:spcPct val="90000"/>
              </a:lnSpc>
              <a:spcBef>
                <a:spcPts val="1000"/>
              </a:spcBef>
              <a:spcAft>
                <a:spcPts val="0"/>
              </a:spcAft>
              <a:buClr>
                <a:srgbClr val="61738E"/>
              </a:buClr>
              <a:buSzPts val="2800"/>
              <a:buFont typeface="Calibri"/>
              <a:buAutoNum type="arabicPeriod"/>
            </a:pPr>
            <a:r>
              <a:rPr b="1" i="0" lang="en-GB">
                <a:solidFill>
                  <a:srgbClr val="61738E"/>
                </a:solidFill>
                <a:latin typeface="Arial"/>
                <a:ea typeface="Arial"/>
                <a:cs typeface="Arial"/>
                <a:sym typeface="Arial"/>
              </a:rPr>
              <a:t>Postfix Decrement Operator</a:t>
            </a:r>
            <a:r>
              <a:rPr b="0" i="0" lang="en-GB">
                <a:solidFill>
                  <a:srgbClr val="61738E"/>
                </a:solidFill>
                <a:latin typeface="Arial"/>
                <a:ea typeface="Arial"/>
                <a:cs typeface="Arial"/>
                <a:sym typeface="Arial"/>
              </a:rPr>
              <a:t>: When we use this operator, the variable is used inside the expression with its original value and then its value is decreased by 1.</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8"/>
          <p:cNvSpPr txBox="1"/>
          <p:nvPr>
            <p:ph type="title"/>
          </p:nvPr>
        </p:nvSpPr>
        <p:spPr>
          <a:xfrm>
            <a:off x="838200" y="365125"/>
            <a:ext cx="10515600" cy="49028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Increment and Decrement Operators </a:t>
            </a:r>
            <a:endParaRPr/>
          </a:p>
        </p:txBody>
      </p:sp>
      <p:sp>
        <p:nvSpPr>
          <p:cNvPr id="802" name="Google Shape;802;p78"/>
          <p:cNvSpPr txBox="1"/>
          <p:nvPr>
            <p:ph idx="1" type="body"/>
          </p:nvPr>
        </p:nvSpPr>
        <p:spPr>
          <a:xfrm>
            <a:off x="137652" y="875070"/>
            <a:ext cx="11975690" cy="57420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Example :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03" name="Google Shape;803;p78"/>
          <p:cNvPicPr preferRelativeResize="0"/>
          <p:nvPr/>
        </p:nvPicPr>
        <p:blipFill rotWithShape="1">
          <a:blip r:embed="rId3">
            <a:alphaModFix/>
          </a:blip>
          <a:srcRect b="0" l="0" r="0" t="0"/>
          <a:stretch/>
        </p:blipFill>
        <p:spPr>
          <a:xfrm>
            <a:off x="137652" y="1364547"/>
            <a:ext cx="5571050" cy="5030006"/>
          </a:xfrm>
          <a:prstGeom prst="rect">
            <a:avLst/>
          </a:prstGeom>
          <a:noFill/>
          <a:ln>
            <a:noFill/>
          </a:ln>
        </p:spPr>
      </p:pic>
      <p:pic>
        <p:nvPicPr>
          <p:cNvPr id="804" name="Google Shape;804;p78"/>
          <p:cNvPicPr preferRelativeResize="0"/>
          <p:nvPr/>
        </p:nvPicPr>
        <p:blipFill rotWithShape="1">
          <a:blip r:embed="rId4">
            <a:alphaModFix/>
          </a:blip>
          <a:srcRect b="0" l="0" r="0" t="0"/>
          <a:stretch/>
        </p:blipFill>
        <p:spPr>
          <a:xfrm>
            <a:off x="6587614" y="1198518"/>
            <a:ext cx="4937760" cy="490731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9"/>
          <p:cNvSpPr txBox="1"/>
          <p:nvPr>
            <p:ph type="title"/>
          </p:nvPr>
        </p:nvSpPr>
        <p:spPr>
          <a:xfrm>
            <a:off x="838200" y="365126"/>
            <a:ext cx="10515600" cy="5197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610B38"/>
              </a:buClr>
              <a:buSzPct val="100000"/>
              <a:buFont typeface="Arial"/>
              <a:buNone/>
            </a:pPr>
            <a:r>
              <a:rPr b="0" i="0" lang="en-GB">
                <a:solidFill>
                  <a:srgbClr val="610B38"/>
                </a:solidFill>
                <a:latin typeface="Arial"/>
                <a:ea typeface="Arial"/>
                <a:cs typeface="Arial"/>
                <a:sym typeface="Arial"/>
              </a:rPr>
              <a:t>Conditional Operator in C</a:t>
            </a:r>
            <a:br>
              <a:rPr b="0" i="0" lang="en-GB">
                <a:solidFill>
                  <a:srgbClr val="610B38"/>
                </a:solidFill>
                <a:latin typeface="Arial"/>
                <a:ea typeface="Arial"/>
                <a:cs typeface="Arial"/>
                <a:sym typeface="Arial"/>
              </a:rPr>
            </a:br>
            <a:endParaRPr/>
          </a:p>
        </p:txBody>
      </p:sp>
      <p:sp>
        <p:nvSpPr>
          <p:cNvPr id="810" name="Google Shape;810;p79"/>
          <p:cNvSpPr txBox="1"/>
          <p:nvPr>
            <p:ph idx="1" type="body"/>
          </p:nvPr>
        </p:nvSpPr>
        <p:spPr>
          <a:xfrm>
            <a:off x="838200" y="688258"/>
            <a:ext cx="10515600" cy="54887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The conditional operator is also known as a </a:t>
            </a:r>
            <a:r>
              <a:rPr b="1" i="0" lang="en-GB">
                <a:solidFill>
                  <a:srgbClr val="333333"/>
                </a:solidFill>
                <a:latin typeface="Inter"/>
                <a:ea typeface="Inter"/>
                <a:cs typeface="Inter"/>
                <a:sym typeface="Inter"/>
              </a:rPr>
              <a:t>ternary operator</a:t>
            </a:r>
            <a:r>
              <a:rPr b="0" i="0" lang="en-GB">
                <a:solidFill>
                  <a:srgbClr val="333333"/>
                </a:solidFill>
                <a:latin typeface="Inter"/>
                <a:ea typeface="Inter"/>
                <a:cs typeface="Inter"/>
                <a:sym typeface="Inter"/>
              </a:rPr>
              <a:t>. </a:t>
            </a:r>
            <a:endParaRPr/>
          </a:p>
          <a:p>
            <a:pPr indent="-228600" lvl="0" marL="228600" rtl="0" algn="l">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The conditional statements are the decision-making statements which depends upon the output of the expression. </a:t>
            </a:r>
            <a:endParaRPr/>
          </a:p>
          <a:p>
            <a:pPr indent="-228600" lvl="0" marL="228600" rtl="0" algn="l">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It is represented by two symbols, i.e., '?' and ':’.</a:t>
            </a:r>
            <a:endParaRPr/>
          </a:p>
          <a:p>
            <a:pPr indent="-228600" lvl="0" marL="228600" rtl="0" algn="just">
              <a:lnSpc>
                <a:spcPct val="90000"/>
              </a:lnSpc>
              <a:spcBef>
                <a:spcPts val="1000"/>
              </a:spcBef>
              <a:spcAft>
                <a:spcPts val="0"/>
              </a:spcAft>
              <a:buClr>
                <a:srgbClr val="610B4B"/>
              </a:buClr>
              <a:buSzPts val="2800"/>
              <a:buChar char="•"/>
            </a:pPr>
            <a:r>
              <a:rPr b="0" i="0" lang="en-GB">
                <a:solidFill>
                  <a:srgbClr val="610B4B"/>
                </a:solidFill>
                <a:highlight>
                  <a:srgbClr val="FFFF00"/>
                </a:highlight>
                <a:latin typeface="Arial"/>
                <a:ea typeface="Arial"/>
                <a:cs typeface="Arial"/>
                <a:sym typeface="Arial"/>
              </a:rPr>
              <a:t>Syntax of a conditional operator</a:t>
            </a:r>
            <a:endParaRPr/>
          </a:p>
          <a:p>
            <a:pPr indent="-228600" lvl="0" marL="228600" rtl="0" algn="ctr">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Expression1? expression2: expression3;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1" name="Google Shape;811;p79"/>
          <p:cNvPicPr preferRelativeResize="0"/>
          <p:nvPr/>
        </p:nvPicPr>
        <p:blipFill rotWithShape="1">
          <a:blip r:embed="rId3">
            <a:alphaModFix/>
          </a:blip>
          <a:srcRect b="0" l="0" r="0" t="0"/>
          <a:stretch/>
        </p:blipFill>
        <p:spPr>
          <a:xfrm>
            <a:off x="2880561" y="3994609"/>
            <a:ext cx="6706181" cy="2644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GB" sz="1550">
                <a:solidFill>
                  <a:srgbClr val="0C0C0C"/>
                </a:solidFill>
                <a:latin typeface="Trebuchet MS"/>
                <a:ea typeface="Trebuchet MS"/>
                <a:cs typeface="Trebuchet MS"/>
                <a:sym typeface="Trebuchet MS"/>
              </a:rPr>
              <a:t>Go, Change the World</a:t>
            </a:r>
            <a:endParaRPr sz="1550">
              <a:solidFill>
                <a:schemeClr val="dk1"/>
              </a:solidFill>
              <a:latin typeface="Trebuchet MS"/>
              <a:ea typeface="Trebuchet MS"/>
              <a:cs typeface="Trebuchet MS"/>
              <a:sym typeface="Trebuchet MS"/>
            </a:endParaRPr>
          </a:p>
        </p:txBody>
      </p:sp>
      <p:sp>
        <p:nvSpPr>
          <p:cNvPr id="181" name="Google Shape;181;p8"/>
          <p:cNvSpPr/>
          <p:nvPr/>
        </p:nvSpPr>
        <p:spPr>
          <a:xfrm>
            <a:off x="0" y="0"/>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2" name="Google Shape;182;p8"/>
          <p:cNvPicPr preferRelativeResize="0"/>
          <p:nvPr/>
        </p:nvPicPr>
        <p:blipFill rotWithShape="1">
          <a:blip r:embed="rId3">
            <a:alphaModFix/>
          </a:blip>
          <a:srcRect b="0" l="0" r="0" t="0"/>
          <a:stretch/>
        </p:blipFill>
        <p:spPr>
          <a:xfrm>
            <a:off x="4346829" y="560456"/>
            <a:ext cx="2807207" cy="573328"/>
          </a:xfrm>
          <a:prstGeom prst="rect">
            <a:avLst/>
          </a:prstGeom>
          <a:noFill/>
          <a:ln>
            <a:noFill/>
          </a:ln>
        </p:spPr>
      </p:pic>
      <p:sp>
        <p:nvSpPr>
          <p:cNvPr id="183" name="Google Shape;183;p8"/>
          <p:cNvSpPr txBox="1"/>
          <p:nvPr/>
        </p:nvSpPr>
        <p:spPr>
          <a:xfrm>
            <a:off x="7154036" y="5033517"/>
            <a:ext cx="1028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400">
                <a:solidFill>
                  <a:srgbClr val="333333"/>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184" name="Google Shape;184;p8"/>
          <p:cNvPicPr preferRelativeResize="0"/>
          <p:nvPr/>
        </p:nvPicPr>
        <p:blipFill rotWithShape="1">
          <a:blip r:embed="rId4">
            <a:alphaModFix/>
          </a:blip>
          <a:srcRect b="0" l="0" r="0" t="0"/>
          <a:stretch/>
        </p:blipFill>
        <p:spPr>
          <a:xfrm>
            <a:off x="314693" y="1370951"/>
            <a:ext cx="11126164" cy="523539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0"/>
          <p:cNvSpPr txBox="1"/>
          <p:nvPr>
            <p:ph type="title"/>
          </p:nvPr>
        </p:nvSpPr>
        <p:spPr>
          <a:xfrm>
            <a:off x="838200" y="365126"/>
            <a:ext cx="10515600" cy="5197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610B38"/>
              </a:buClr>
              <a:buSzPct val="100000"/>
              <a:buFont typeface="Arial"/>
              <a:buNone/>
            </a:pPr>
            <a:r>
              <a:rPr b="0" i="0" lang="en-GB">
                <a:solidFill>
                  <a:srgbClr val="610B38"/>
                </a:solidFill>
                <a:latin typeface="Arial"/>
                <a:ea typeface="Arial"/>
                <a:cs typeface="Arial"/>
                <a:sym typeface="Arial"/>
              </a:rPr>
              <a:t>Conditional Operator in C</a:t>
            </a:r>
            <a:br>
              <a:rPr b="0" i="0" lang="en-GB">
                <a:solidFill>
                  <a:srgbClr val="610B38"/>
                </a:solidFill>
                <a:latin typeface="Arial"/>
                <a:ea typeface="Arial"/>
                <a:cs typeface="Arial"/>
                <a:sym typeface="Arial"/>
              </a:rPr>
            </a:br>
            <a:endParaRPr/>
          </a:p>
        </p:txBody>
      </p:sp>
      <p:sp>
        <p:nvSpPr>
          <p:cNvPr id="817" name="Google Shape;817;p80"/>
          <p:cNvSpPr txBox="1"/>
          <p:nvPr>
            <p:ph idx="1" type="body"/>
          </p:nvPr>
        </p:nvSpPr>
        <p:spPr>
          <a:xfrm>
            <a:off x="838200" y="688258"/>
            <a:ext cx="10515600" cy="54887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2800"/>
              <a:buFont typeface="Arial"/>
              <a:buChar char="•"/>
            </a:pPr>
            <a:r>
              <a:rPr b="0" i="0" lang="en-GB">
                <a:solidFill>
                  <a:srgbClr val="000000"/>
                </a:solidFill>
                <a:latin typeface="Inter"/>
                <a:ea typeface="Inter"/>
                <a:cs typeface="Inter"/>
                <a:sym typeface="Inter"/>
              </a:rPr>
              <a:t>In the above syntax, the expression1 is a Boolean condition that can be either true or false value.</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If the expression1 results into a true value, then the expression2 will execute.</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The expression2 is said to be true only when it returns a non-zero value.</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If the expression1 returns false value then the expression3 will execute.</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The expression3 is said to be false only when it returns zero value.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8" name="Google Shape;818;p80"/>
          <p:cNvPicPr preferRelativeResize="0"/>
          <p:nvPr/>
        </p:nvPicPr>
        <p:blipFill rotWithShape="1">
          <a:blip r:embed="rId3">
            <a:alphaModFix/>
          </a:blip>
          <a:srcRect b="0" l="0" r="0" t="0"/>
          <a:stretch/>
        </p:blipFill>
        <p:spPr>
          <a:xfrm>
            <a:off x="4001729" y="4906090"/>
            <a:ext cx="4857426" cy="191537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1"/>
          <p:cNvSpPr txBox="1"/>
          <p:nvPr>
            <p:ph type="title"/>
          </p:nvPr>
        </p:nvSpPr>
        <p:spPr>
          <a:xfrm>
            <a:off x="838200" y="365126"/>
            <a:ext cx="10515600" cy="5197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610B38"/>
              </a:buClr>
              <a:buSzPct val="100000"/>
              <a:buFont typeface="Arial"/>
              <a:buNone/>
            </a:pPr>
            <a:r>
              <a:rPr b="0" i="0" lang="en-GB">
                <a:solidFill>
                  <a:srgbClr val="610B38"/>
                </a:solidFill>
                <a:latin typeface="Arial"/>
                <a:ea typeface="Arial"/>
                <a:cs typeface="Arial"/>
                <a:sym typeface="Arial"/>
              </a:rPr>
              <a:t>Conditional Operator in C- Example</a:t>
            </a:r>
            <a:br>
              <a:rPr b="0" i="0" lang="en-GB">
                <a:solidFill>
                  <a:srgbClr val="610B38"/>
                </a:solidFill>
                <a:latin typeface="Arial"/>
                <a:ea typeface="Arial"/>
                <a:cs typeface="Arial"/>
                <a:sym typeface="Arial"/>
              </a:rPr>
            </a:br>
            <a:endParaRPr/>
          </a:p>
        </p:txBody>
      </p:sp>
      <p:pic>
        <p:nvPicPr>
          <p:cNvPr id="824" name="Google Shape;824;p81"/>
          <p:cNvPicPr preferRelativeResize="0"/>
          <p:nvPr>
            <p:ph idx="1" type="body"/>
          </p:nvPr>
        </p:nvPicPr>
        <p:blipFill rotWithShape="1">
          <a:blip r:embed="rId3">
            <a:alphaModFix/>
          </a:blip>
          <a:srcRect b="0" l="0" r="0" t="0"/>
          <a:stretch/>
        </p:blipFill>
        <p:spPr>
          <a:xfrm>
            <a:off x="1490214" y="884904"/>
            <a:ext cx="9211571" cy="56079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2"/>
          <p:cNvSpPr txBox="1"/>
          <p:nvPr>
            <p:ph type="title"/>
          </p:nvPr>
        </p:nvSpPr>
        <p:spPr>
          <a:xfrm>
            <a:off x="838200" y="365126"/>
            <a:ext cx="10515600" cy="5197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610B38"/>
              </a:buClr>
              <a:buSzPct val="100000"/>
              <a:buFont typeface="Arial"/>
              <a:buNone/>
            </a:pPr>
            <a:r>
              <a:rPr b="0" i="0" lang="en-GB">
                <a:solidFill>
                  <a:srgbClr val="610B38"/>
                </a:solidFill>
                <a:latin typeface="Arial"/>
                <a:ea typeface="Arial"/>
                <a:cs typeface="Arial"/>
                <a:sym typeface="Arial"/>
              </a:rPr>
              <a:t>Conditional Operator in C- </a:t>
            </a:r>
            <a:r>
              <a:rPr lang="en-GB">
                <a:solidFill>
                  <a:srgbClr val="610B38"/>
                </a:solidFill>
                <a:latin typeface="Arial"/>
                <a:ea typeface="Arial"/>
                <a:cs typeface="Arial"/>
                <a:sym typeface="Arial"/>
              </a:rPr>
              <a:t>Assigning Values</a:t>
            </a:r>
            <a:br>
              <a:rPr b="0" i="0" lang="en-GB">
                <a:solidFill>
                  <a:srgbClr val="610B38"/>
                </a:solidFill>
                <a:latin typeface="Arial"/>
                <a:ea typeface="Arial"/>
                <a:cs typeface="Arial"/>
                <a:sym typeface="Arial"/>
              </a:rPr>
            </a:br>
            <a:endParaRPr/>
          </a:p>
        </p:txBody>
      </p:sp>
      <p:sp>
        <p:nvSpPr>
          <p:cNvPr id="830" name="Google Shape;830;p82"/>
          <p:cNvSpPr txBox="1"/>
          <p:nvPr>
            <p:ph idx="1" type="body"/>
          </p:nvPr>
        </p:nvSpPr>
        <p:spPr>
          <a:xfrm>
            <a:off x="612058" y="77357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In the below code, we have declared two variables, i.e., 'a' and 'b', and assign 5 value to the 'a' variable. </a:t>
            </a:r>
            <a:endParaRPr/>
          </a:p>
          <a:p>
            <a:pPr indent="-228600" lvl="0" marL="228600" rtl="0" algn="l">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After the declaration, we are assigning value to the 'b' variable by using the conditional operator. If the value of 'a' is equal to 5 then 'b' is assigned with a 3 value otherwise 2</a:t>
            </a:r>
            <a:endParaRPr/>
          </a:p>
        </p:txBody>
      </p:sp>
      <p:pic>
        <p:nvPicPr>
          <p:cNvPr id="831" name="Google Shape;831;p82"/>
          <p:cNvPicPr preferRelativeResize="0"/>
          <p:nvPr/>
        </p:nvPicPr>
        <p:blipFill rotWithShape="1">
          <a:blip r:embed="rId3">
            <a:alphaModFix/>
          </a:blip>
          <a:srcRect b="0" l="0" r="0" t="0"/>
          <a:stretch/>
        </p:blipFill>
        <p:spPr>
          <a:xfrm>
            <a:off x="3292380" y="3054162"/>
            <a:ext cx="7948349" cy="372384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p83"/>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83"/>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alibri"/>
              <a:buNone/>
            </a:pPr>
            <a:r>
              <a:rPr lang="en-GB" sz="3600">
                <a:solidFill>
                  <a:srgbClr val="FFFFFF"/>
                </a:solidFill>
                <a:latin typeface="Calibri"/>
                <a:ea typeface="Calibri"/>
                <a:cs typeface="Calibri"/>
                <a:sym typeface="Calibri"/>
              </a:rPr>
              <a:t>A</a:t>
            </a:r>
            <a:r>
              <a:rPr b="0" i="0" lang="en-GB" sz="3600">
                <a:solidFill>
                  <a:srgbClr val="FFFFFF"/>
                </a:solidFill>
                <a:latin typeface="Calibri"/>
                <a:ea typeface="Calibri"/>
                <a:cs typeface="Calibri"/>
                <a:sym typeface="Calibri"/>
              </a:rPr>
              <a:t>ssignment operators </a:t>
            </a:r>
            <a:br>
              <a:rPr b="0" i="0" lang="en-GB" sz="3600">
                <a:solidFill>
                  <a:srgbClr val="FFFFFF"/>
                </a:solidFill>
                <a:latin typeface="Calibri"/>
                <a:ea typeface="Calibri"/>
                <a:cs typeface="Calibri"/>
                <a:sym typeface="Calibri"/>
              </a:rPr>
            </a:br>
            <a:endParaRPr sz="3600">
              <a:solidFill>
                <a:srgbClr val="FFFFFF"/>
              </a:solidFill>
              <a:latin typeface="Calibri"/>
              <a:ea typeface="Calibri"/>
              <a:cs typeface="Calibri"/>
              <a:sym typeface="Calibri"/>
            </a:endParaRPr>
          </a:p>
        </p:txBody>
      </p:sp>
      <p:pic>
        <p:nvPicPr>
          <p:cNvPr descr="Assignment Operators in C with Examples - BeginnersBook" id="838" name="Google Shape;838;p83"/>
          <p:cNvPicPr preferRelativeResize="0"/>
          <p:nvPr>
            <p:ph idx="1" type="body"/>
          </p:nvPr>
        </p:nvPicPr>
        <p:blipFill rotWithShape="1">
          <a:blip r:embed="rId3">
            <a:alphaModFix/>
          </a:blip>
          <a:srcRect b="0" l="0" r="0" t="0"/>
          <a:stretch/>
        </p:blipFill>
        <p:spPr>
          <a:xfrm>
            <a:off x="4777316" y="795328"/>
            <a:ext cx="6780700" cy="526501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Comma Operator</a:t>
            </a:r>
            <a:endParaRPr/>
          </a:p>
        </p:txBody>
      </p:sp>
      <p:sp>
        <p:nvSpPr>
          <p:cNvPr id="844" name="Google Shape;844;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GB">
                <a:latin typeface="Arial"/>
                <a:ea typeface="Arial"/>
                <a:cs typeface="Arial"/>
                <a:sym typeface="Arial"/>
              </a:rPr>
              <a:t>The </a:t>
            </a:r>
            <a:r>
              <a:rPr b="1" i="0" lang="en-GB">
                <a:latin typeface="Arial"/>
                <a:ea typeface="Arial"/>
                <a:cs typeface="Arial"/>
                <a:sym typeface="Arial"/>
              </a:rPr>
              <a:t>comma operator</a:t>
            </a:r>
            <a:r>
              <a:rPr b="0" i="0" lang="en-GB">
                <a:latin typeface="Arial"/>
                <a:ea typeface="Arial"/>
                <a:cs typeface="Arial"/>
                <a:sym typeface="Arial"/>
              </a:rPr>
              <a:t> in C is denoted by ,. </a:t>
            </a:r>
            <a:endParaRPr/>
          </a:p>
          <a:p>
            <a:pPr indent="-228600" lvl="0" marL="228600" rtl="0" algn="just">
              <a:lnSpc>
                <a:spcPct val="90000"/>
              </a:lnSpc>
              <a:spcBef>
                <a:spcPts val="1000"/>
              </a:spcBef>
              <a:spcAft>
                <a:spcPts val="0"/>
              </a:spcAft>
              <a:buClr>
                <a:schemeClr val="dk1"/>
              </a:buClr>
              <a:buSzPts val="2800"/>
              <a:buChar char="•"/>
            </a:pPr>
            <a:r>
              <a:rPr b="0" i="0" lang="en-GB">
                <a:latin typeface="Arial"/>
                <a:ea typeface="Arial"/>
                <a:cs typeface="Arial"/>
                <a:sym typeface="Arial"/>
              </a:rPr>
              <a:t>The comma operator in C </a:t>
            </a:r>
            <a:r>
              <a:rPr b="0" i="0" lang="en-GB">
                <a:highlight>
                  <a:srgbClr val="FFFF00"/>
                </a:highlight>
                <a:latin typeface="Arial"/>
                <a:ea typeface="Arial"/>
                <a:cs typeface="Arial"/>
                <a:sym typeface="Arial"/>
              </a:rPr>
              <a:t>has the least precedence</a:t>
            </a:r>
            <a:r>
              <a:rPr b="0" i="0" lang="en-GB">
                <a:latin typeface="Arial"/>
                <a:ea typeface="Arial"/>
                <a:cs typeface="Arial"/>
                <a:sym typeface="Arial"/>
              </a:rPr>
              <a:t>. </a:t>
            </a:r>
            <a:endParaRPr/>
          </a:p>
          <a:p>
            <a:pPr indent="-228600" lvl="0" marL="228600" rtl="0" algn="just">
              <a:lnSpc>
                <a:spcPct val="90000"/>
              </a:lnSpc>
              <a:spcBef>
                <a:spcPts val="1000"/>
              </a:spcBef>
              <a:spcAft>
                <a:spcPts val="0"/>
              </a:spcAft>
              <a:buClr>
                <a:schemeClr val="dk1"/>
              </a:buClr>
              <a:buSzPts val="2800"/>
              <a:buChar char="•"/>
            </a:pPr>
            <a:r>
              <a:rPr b="0" i="0" lang="en-GB">
                <a:latin typeface="Arial"/>
                <a:ea typeface="Arial"/>
                <a:cs typeface="Arial"/>
                <a:sym typeface="Arial"/>
              </a:rPr>
              <a:t>The comma operator in C ensures that two or more expressions separated by commas are evaluated one by one from left to right, and the result of the entire expression is the value of the rightmost expression. </a:t>
            </a:r>
            <a:endParaRPr/>
          </a:p>
          <a:p>
            <a:pPr indent="-228600" lvl="0" marL="228600" rtl="0" algn="just">
              <a:lnSpc>
                <a:spcPct val="90000"/>
              </a:lnSpc>
              <a:spcBef>
                <a:spcPts val="1000"/>
              </a:spcBef>
              <a:spcAft>
                <a:spcPts val="0"/>
              </a:spcAft>
              <a:buClr>
                <a:schemeClr val="dk1"/>
              </a:buClr>
              <a:buSzPts val="2800"/>
              <a:buChar char="•"/>
            </a:pPr>
            <a:r>
              <a:rPr b="0" i="0" lang="en-GB">
                <a:latin typeface="Arial"/>
                <a:ea typeface="Arial"/>
                <a:cs typeface="Arial"/>
                <a:sym typeface="Arial"/>
              </a:rPr>
              <a:t>The comma operator in C is primarily a binary operator that operates on the first available operand, discards the result, evaluates the operands that follow, and then returns the value.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Comma Operator</a:t>
            </a:r>
            <a:endParaRPr/>
          </a:p>
        </p:txBody>
      </p:sp>
      <p:pic>
        <p:nvPicPr>
          <p:cNvPr id="850" name="Google Shape;850;p85"/>
          <p:cNvPicPr preferRelativeResize="0"/>
          <p:nvPr>
            <p:ph idx="1" type="body"/>
          </p:nvPr>
        </p:nvPicPr>
        <p:blipFill rotWithShape="1">
          <a:blip r:embed="rId3">
            <a:alphaModFix/>
          </a:blip>
          <a:srcRect b="0" l="0" r="0" t="0"/>
          <a:stretch/>
        </p:blipFill>
        <p:spPr>
          <a:xfrm>
            <a:off x="3293060" y="1595589"/>
            <a:ext cx="6224565" cy="461839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6"/>
          <p:cNvSpPr txBox="1"/>
          <p:nvPr>
            <p:ph type="title"/>
          </p:nvPr>
        </p:nvSpPr>
        <p:spPr>
          <a:xfrm>
            <a:off x="838200" y="365125"/>
            <a:ext cx="10515600" cy="460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SIZE OF Operator </a:t>
            </a:r>
            <a:endParaRPr/>
          </a:p>
        </p:txBody>
      </p:sp>
      <p:sp>
        <p:nvSpPr>
          <p:cNvPr id="856" name="Google Shape;856;p86"/>
          <p:cNvSpPr txBox="1"/>
          <p:nvPr>
            <p:ph idx="1" type="body"/>
          </p:nvPr>
        </p:nvSpPr>
        <p:spPr>
          <a:xfrm>
            <a:off x="838200" y="1179871"/>
            <a:ext cx="10515600" cy="4997092"/>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3200"/>
              <a:buChar char="•"/>
            </a:pPr>
            <a:r>
              <a:rPr b="0" i="0" lang="en-GB" sz="3200">
                <a:solidFill>
                  <a:srgbClr val="000000"/>
                </a:solidFill>
                <a:latin typeface="Times New Roman"/>
                <a:ea typeface="Times New Roman"/>
                <a:cs typeface="Times New Roman"/>
                <a:sym typeface="Times New Roman"/>
              </a:rPr>
              <a:t>The sizeof operator is the most common operator in C. </a:t>
            </a:r>
            <a:endParaRPr/>
          </a:p>
          <a:p>
            <a:pPr indent="-228600" lvl="0" marL="228600" rtl="0" algn="just">
              <a:lnSpc>
                <a:spcPct val="90000"/>
              </a:lnSpc>
              <a:spcBef>
                <a:spcPts val="1000"/>
              </a:spcBef>
              <a:spcAft>
                <a:spcPts val="0"/>
              </a:spcAft>
              <a:buClr>
                <a:srgbClr val="000000"/>
              </a:buClr>
              <a:buSzPts val="3200"/>
              <a:buChar char="•"/>
            </a:pPr>
            <a:r>
              <a:rPr b="0" i="0" lang="en-GB" sz="3200">
                <a:solidFill>
                  <a:srgbClr val="000000"/>
                </a:solidFill>
                <a:latin typeface="Times New Roman"/>
                <a:ea typeface="Times New Roman"/>
                <a:cs typeface="Times New Roman"/>
                <a:sym typeface="Times New Roman"/>
              </a:rPr>
              <a:t>It is a compile-time unary operator and used to compute the size of its operand. It returns the size of a variable. </a:t>
            </a:r>
            <a:endParaRPr/>
          </a:p>
          <a:p>
            <a:pPr indent="-228600" lvl="0" marL="228600" rtl="0" algn="just">
              <a:lnSpc>
                <a:spcPct val="90000"/>
              </a:lnSpc>
              <a:spcBef>
                <a:spcPts val="1000"/>
              </a:spcBef>
              <a:spcAft>
                <a:spcPts val="0"/>
              </a:spcAft>
              <a:buClr>
                <a:srgbClr val="000000"/>
              </a:buClr>
              <a:buSzPts val="3200"/>
              <a:buChar char="•"/>
            </a:pPr>
            <a:r>
              <a:rPr b="0" i="0" lang="en-GB" sz="3200">
                <a:solidFill>
                  <a:srgbClr val="000000"/>
                </a:solidFill>
                <a:latin typeface="Times New Roman"/>
                <a:ea typeface="Times New Roman"/>
                <a:cs typeface="Times New Roman"/>
                <a:sym typeface="Times New Roman"/>
              </a:rPr>
              <a:t>It can be applied to </a:t>
            </a:r>
            <a:r>
              <a:rPr b="0" i="0" lang="en-GB" sz="3200">
                <a:solidFill>
                  <a:srgbClr val="000000"/>
                </a:solidFill>
                <a:highlight>
                  <a:srgbClr val="FFFF00"/>
                </a:highlight>
                <a:latin typeface="Times New Roman"/>
                <a:ea typeface="Times New Roman"/>
                <a:cs typeface="Times New Roman"/>
                <a:sym typeface="Times New Roman"/>
              </a:rPr>
              <a:t>any data type, float type, pointer type variables.</a:t>
            </a:r>
            <a:endParaRPr/>
          </a:p>
          <a:p>
            <a:pPr indent="-228600" lvl="0" marL="228600" rtl="0" algn="just">
              <a:lnSpc>
                <a:spcPct val="90000"/>
              </a:lnSpc>
              <a:spcBef>
                <a:spcPts val="1000"/>
              </a:spcBef>
              <a:spcAft>
                <a:spcPts val="0"/>
              </a:spcAft>
              <a:buClr>
                <a:srgbClr val="000000"/>
              </a:buClr>
              <a:buSzPts val="3200"/>
              <a:buChar char="•"/>
            </a:pPr>
            <a:r>
              <a:rPr b="0" i="0" lang="en-GB" sz="3200">
                <a:solidFill>
                  <a:srgbClr val="000000"/>
                </a:solidFill>
                <a:latin typeface="Times New Roman"/>
                <a:ea typeface="Times New Roman"/>
                <a:cs typeface="Times New Roman"/>
                <a:sym typeface="Times New Roman"/>
              </a:rPr>
              <a:t>When sizeof() is used with the data types, it simply returns the </a:t>
            </a:r>
            <a:r>
              <a:rPr b="1" i="0" lang="en-GB" sz="3200">
                <a:solidFill>
                  <a:srgbClr val="000000"/>
                </a:solidFill>
                <a:highlight>
                  <a:srgbClr val="FFFF00"/>
                </a:highlight>
                <a:latin typeface="Times New Roman"/>
                <a:ea typeface="Times New Roman"/>
                <a:cs typeface="Times New Roman"/>
                <a:sym typeface="Times New Roman"/>
              </a:rPr>
              <a:t>amount of memory allocated to that data type. </a:t>
            </a:r>
            <a:endParaRPr/>
          </a:p>
          <a:p>
            <a:pPr indent="-228600" lvl="0" marL="228600" rtl="0" algn="just">
              <a:lnSpc>
                <a:spcPct val="90000"/>
              </a:lnSpc>
              <a:spcBef>
                <a:spcPts val="1000"/>
              </a:spcBef>
              <a:spcAft>
                <a:spcPts val="0"/>
              </a:spcAft>
              <a:buClr>
                <a:srgbClr val="000000"/>
              </a:buClr>
              <a:buSzPts val="3200"/>
              <a:buChar char="•"/>
            </a:pPr>
            <a:r>
              <a:rPr b="0" i="0" lang="en-GB" sz="3200">
                <a:solidFill>
                  <a:srgbClr val="000000"/>
                </a:solidFill>
                <a:latin typeface="Times New Roman"/>
                <a:ea typeface="Times New Roman"/>
                <a:cs typeface="Times New Roman"/>
                <a:sym typeface="Times New Roman"/>
              </a:rPr>
              <a:t>The output can be different on different machines like a 32-bit system can show different output while a 64-bit system can show different of same data types.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Size off Operator</a:t>
            </a:r>
            <a:endParaRPr/>
          </a:p>
        </p:txBody>
      </p:sp>
      <p:sp>
        <p:nvSpPr>
          <p:cNvPr id="862" name="Google Shape;862;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GB">
                <a:solidFill>
                  <a:srgbClr val="333333"/>
                </a:solidFill>
                <a:latin typeface="Inter"/>
                <a:ea typeface="Inter"/>
                <a:cs typeface="Inter"/>
                <a:sym typeface="Inter"/>
              </a:rPr>
              <a:t>The </a:t>
            </a:r>
            <a:r>
              <a:rPr b="1" i="0" lang="en-GB">
                <a:solidFill>
                  <a:srgbClr val="333333"/>
                </a:solidFill>
                <a:latin typeface="Inter"/>
                <a:ea typeface="Inter"/>
                <a:cs typeface="Inter"/>
                <a:sym typeface="Inter"/>
              </a:rPr>
              <a:t>sizeof()</a:t>
            </a:r>
            <a:r>
              <a:rPr b="0" i="0" lang="en-GB">
                <a:solidFill>
                  <a:srgbClr val="333333"/>
                </a:solidFill>
                <a:latin typeface="Inter"/>
                <a:ea typeface="Inter"/>
                <a:cs typeface="Inter"/>
                <a:sym typeface="Inter"/>
              </a:rPr>
              <a:t> operator behaves differently according to the type of the operand.</a:t>
            </a:r>
            <a:endParaRPr/>
          </a:p>
          <a:p>
            <a:pPr indent="-228600" lvl="0" marL="228600" rtl="0" algn="just">
              <a:lnSpc>
                <a:spcPct val="90000"/>
              </a:lnSpc>
              <a:spcBef>
                <a:spcPts val="1000"/>
              </a:spcBef>
              <a:spcAft>
                <a:spcPts val="0"/>
              </a:spcAft>
              <a:buClr>
                <a:srgbClr val="000000"/>
              </a:buClr>
              <a:buSzPts val="2800"/>
              <a:buFont typeface="Arial"/>
              <a:buChar char="•"/>
            </a:pPr>
            <a:r>
              <a:rPr b="1" i="0" lang="en-GB">
                <a:solidFill>
                  <a:srgbClr val="000000"/>
                </a:solidFill>
                <a:latin typeface="Inter"/>
                <a:ea typeface="Inter"/>
                <a:cs typeface="Inter"/>
                <a:sym typeface="Inter"/>
              </a:rPr>
              <a:t>Operand is a data type</a:t>
            </a:r>
            <a:endParaRPr b="0" i="0">
              <a:solidFill>
                <a:srgbClr val="000000"/>
              </a:solidFill>
              <a:latin typeface="Inter"/>
              <a:ea typeface="Inter"/>
              <a:cs typeface="Inter"/>
              <a:sym typeface="Inter"/>
            </a:endParaRPr>
          </a:p>
          <a:p>
            <a:pPr indent="-228600" lvl="0" marL="228600" rtl="0" algn="just">
              <a:lnSpc>
                <a:spcPct val="90000"/>
              </a:lnSpc>
              <a:spcBef>
                <a:spcPts val="1000"/>
              </a:spcBef>
              <a:spcAft>
                <a:spcPts val="0"/>
              </a:spcAft>
              <a:buClr>
                <a:srgbClr val="000000"/>
              </a:buClr>
              <a:buSzPts val="2800"/>
              <a:buFont typeface="Arial"/>
              <a:buChar char="•"/>
            </a:pPr>
            <a:r>
              <a:rPr b="1" i="0" lang="en-GB">
                <a:solidFill>
                  <a:srgbClr val="000000"/>
                </a:solidFill>
                <a:latin typeface="Inter"/>
                <a:ea typeface="Inter"/>
                <a:cs typeface="Inter"/>
                <a:sym typeface="Inter"/>
              </a:rPr>
              <a:t>Operand is an expression</a:t>
            </a:r>
            <a:endParaRPr b="0" i="0">
              <a:solidFill>
                <a:srgbClr val="000000"/>
              </a:solidFill>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Size off Operator –Data Type</a:t>
            </a:r>
            <a:endParaRPr/>
          </a:p>
        </p:txBody>
      </p:sp>
      <p:sp>
        <p:nvSpPr>
          <p:cNvPr id="868" name="Google Shape;868;p88"/>
          <p:cNvSpPr txBox="1"/>
          <p:nvPr>
            <p:ph idx="1" type="body"/>
          </p:nvPr>
        </p:nvSpPr>
        <p:spPr>
          <a:xfrm>
            <a:off x="838200" y="1455174"/>
            <a:ext cx="10515600" cy="4721789"/>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GB"/>
              <a:t>#include &lt;stdio.h&gt;  </a:t>
            </a:r>
            <a:endParaRPr/>
          </a:p>
          <a:p>
            <a:pPr indent="-228600" lvl="0" marL="228600" rtl="0" algn="l">
              <a:lnSpc>
                <a:spcPct val="90000"/>
              </a:lnSpc>
              <a:spcBef>
                <a:spcPts val="1000"/>
              </a:spcBef>
              <a:spcAft>
                <a:spcPts val="0"/>
              </a:spcAft>
              <a:buClr>
                <a:schemeClr val="dk1"/>
              </a:buClr>
              <a:buSzPct val="100000"/>
              <a:buChar char="•"/>
            </a:pPr>
            <a:r>
              <a:rPr lang="en-GB"/>
              <a:t>int main()  </a:t>
            </a:r>
            <a:endParaRPr/>
          </a:p>
          <a:p>
            <a:pPr indent="-228600" lvl="0" marL="228600" rtl="0" algn="l">
              <a:lnSpc>
                <a:spcPct val="90000"/>
              </a:lnSpc>
              <a:spcBef>
                <a:spcPts val="1000"/>
              </a:spcBef>
              <a:spcAft>
                <a:spcPts val="0"/>
              </a:spcAft>
              <a:buClr>
                <a:schemeClr val="dk1"/>
              </a:buClr>
              <a:buSzPct val="100000"/>
              <a:buChar char="•"/>
            </a:pPr>
            <a:r>
              <a:rPr lang="en-GB"/>
              <a:t>{  </a:t>
            </a:r>
            <a:endParaRPr/>
          </a:p>
          <a:p>
            <a:pPr indent="-228600" lvl="0" marL="228600" rtl="0" algn="l">
              <a:lnSpc>
                <a:spcPct val="90000"/>
              </a:lnSpc>
              <a:spcBef>
                <a:spcPts val="1000"/>
              </a:spcBef>
              <a:spcAft>
                <a:spcPts val="0"/>
              </a:spcAft>
              <a:buClr>
                <a:schemeClr val="dk1"/>
              </a:buClr>
              <a:buSzPct val="100000"/>
              <a:buChar char="•"/>
            </a:pPr>
            <a:r>
              <a:rPr lang="en-GB"/>
              <a:t>    int x=89;    // variable declaration.  </a:t>
            </a:r>
            <a:endParaRPr/>
          </a:p>
          <a:p>
            <a:pPr indent="-228600" lvl="0" marL="228600" rtl="0" algn="l">
              <a:lnSpc>
                <a:spcPct val="90000"/>
              </a:lnSpc>
              <a:spcBef>
                <a:spcPts val="1000"/>
              </a:spcBef>
              <a:spcAft>
                <a:spcPts val="0"/>
              </a:spcAft>
              <a:buClr>
                <a:schemeClr val="dk1"/>
              </a:buClr>
              <a:buSzPct val="100000"/>
              <a:buChar char="•"/>
            </a:pPr>
            <a:r>
              <a:rPr lang="en-GB"/>
              <a:t>    printf("size of the variable x is %d", sizeof(x));  // Displaying the size of ?x? variable.  </a:t>
            </a:r>
            <a:endParaRPr/>
          </a:p>
          <a:p>
            <a:pPr indent="-228600" lvl="0" marL="228600" rtl="0" algn="l">
              <a:lnSpc>
                <a:spcPct val="90000"/>
              </a:lnSpc>
              <a:spcBef>
                <a:spcPts val="1000"/>
              </a:spcBef>
              <a:spcAft>
                <a:spcPts val="0"/>
              </a:spcAft>
              <a:buClr>
                <a:schemeClr val="dk1"/>
              </a:buClr>
              <a:buSzPct val="100000"/>
              <a:buChar char="•"/>
            </a:pPr>
            <a:r>
              <a:rPr lang="en-GB"/>
              <a:t>    printf("\nsize of the integer data type is %d",sizeof(int)); //Displaying the size of integer data type.  </a:t>
            </a:r>
            <a:endParaRPr/>
          </a:p>
          <a:p>
            <a:pPr indent="-228600" lvl="0" marL="228600" rtl="0" algn="l">
              <a:lnSpc>
                <a:spcPct val="90000"/>
              </a:lnSpc>
              <a:spcBef>
                <a:spcPts val="1000"/>
              </a:spcBef>
              <a:spcAft>
                <a:spcPts val="0"/>
              </a:spcAft>
              <a:buClr>
                <a:schemeClr val="dk1"/>
              </a:buClr>
              <a:buSzPct val="100000"/>
              <a:buChar char="•"/>
            </a:pPr>
            <a:r>
              <a:rPr lang="en-GB"/>
              <a:t>    printf("\nsize of the character data type is %d",sizeof(char)); //Displaying the size of character data type.  </a:t>
            </a:r>
            <a:endParaRPr/>
          </a:p>
          <a:p>
            <a:pPr indent="-228600" lvl="0" marL="228600" rtl="0" algn="l">
              <a:lnSpc>
                <a:spcPct val="90000"/>
              </a:lnSpc>
              <a:spcBef>
                <a:spcPts val="1000"/>
              </a:spcBef>
              <a:spcAft>
                <a:spcPts val="0"/>
              </a:spcAft>
              <a:buClr>
                <a:schemeClr val="dk1"/>
              </a:buClr>
              <a:buSzPct val="100000"/>
              <a:buChar char="•"/>
            </a:pPr>
            <a:r>
              <a:rPr lang="en-GB"/>
              <a:t>  </a:t>
            </a:r>
            <a:endParaRPr/>
          </a:p>
          <a:p>
            <a:pPr indent="-228600" lvl="0" marL="228600" rtl="0" algn="l">
              <a:lnSpc>
                <a:spcPct val="90000"/>
              </a:lnSpc>
              <a:spcBef>
                <a:spcPts val="1000"/>
              </a:spcBef>
              <a:spcAft>
                <a:spcPts val="0"/>
              </a:spcAft>
              <a:buClr>
                <a:schemeClr val="dk1"/>
              </a:buClr>
              <a:buSzPct val="100000"/>
              <a:buChar char="•"/>
            </a:pPr>
            <a:r>
              <a:rPr lang="en-GB"/>
              <a:t>    printf("\nsize of the floating data type is %d",sizeof(float)); //Displaying the size of floating data type.  </a:t>
            </a:r>
            <a:endParaRPr/>
          </a:p>
          <a:p>
            <a:pPr indent="-228600" lvl="0" marL="228600" rtl="0" algn="l">
              <a:lnSpc>
                <a:spcPct val="90000"/>
              </a:lnSpc>
              <a:spcBef>
                <a:spcPts val="1000"/>
              </a:spcBef>
              <a:spcAft>
                <a:spcPts val="0"/>
              </a:spcAft>
              <a:buClr>
                <a:schemeClr val="dk1"/>
              </a:buClr>
              <a:buSzPct val="100000"/>
              <a:buChar char="•"/>
            </a:pPr>
            <a:r>
              <a:rPr lang="en-GB"/>
              <a:t>return 0;  </a:t>
            </a:r>
            <a:endParaRPr/>
          </a:p>
          <a:p>
            <a:pPr indent="-228600" lvl="0" marL="228600" rtl="0" algn="l">
              <a:lnSpc>
                <a:spcPct val="90000"/>
              </a:lnSpc>
              <a:spcBef>
                <a:spcPts val="1000"/>
              </a:spcBef>
              <a:spcAft>
                <a:spcPts val="0"/>
              </a:spcAft>
              <a:buClr>
                <a:schemeClr val="dk1"/>
              </a:buClr>
              <a:buSzPct val="100000"/>
              <a:buChar char="•"/>
            </a:pPr>
            <a:r>
              <a:rPr lang="en-GB"/>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9"/>
          <p:cNvSpPr txBox="1"/>
          <p:nvPr>
            <p:ph type="title"/>
          </p:nvPr>
        </p:nvSpPr>
        <p:spPr>
          <a:xfrm>
            <a:off x="838200" y="365125"/>
            <a:ext cx="10515600" cy="71642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Size off Operator –Expression</a:t>
            </a:r>
            <a:endParaRPr/>
          </a:p>
        </p:txBody>
      </p:sp>
      <p:sp>
        <p:nvSpPr>
          <p:cNvPr id="874" name="Google Shape;874;p89"/>
          <p:cNvSpPr txBox="1"/>
          <p:nvPr>
            <p:ph idx="1" type="body"/>
          </p:nvPr>
        </p:nvSpPr>
        <p:spPr>
          <a:xfrm>
            <a:off x="838200" y="1455174"/>
            <a:ext cx="10515600" cy="4721789"/>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FF"/>
              </a:buClr>
              <a:buSzPts val="2800"/>
              <a:buFont typeface="Calibri"/>
              <a:buAutoNum type="arabicPeriod"/>
            </a:pPr>
            <a:r>
              <a:rPr b="0" i="0" lang="en-GB">
                <a:solidFill>
                  <a:srgbClr val="0000FF"/>
                </a:solidFill>
                <a:latin typeface="Inter"/>
                <a:ea typeface="Inter"/>
                <a:cs typeface="Inter"/>
                <a:sym typeface="Inter"/>
              </a:rPr>
              <a:t>#include &lt;stdio.h&gt;</a:t>
            </a:r>
            <a:r>
              <a:rPr b="0" i="0" lang="en-GB">
                <a:solidFill>
                  <a:srgbClr val="000000"/>
                </a:solidFill>
                <a:latin typeface="Inter"/>
                <a:ea typeface="Inter"/>
                <a:cs typeface="Inter"/>
                <a:sym typeface="Inter"/>
              </a:rPr>
              <a:t>  </a:t>
            </a:r>
            <a:endParaRPr/>
          </a:p>
          <a:p>
            <a:pPr indent="-228600" lvl="0" marL="228600" rtl="0" algn="just">
              <a:lnSpc>
                <a:spcPct val="90000"/>
              </a:lnSpc>
              <a:spcBef>
                <a:spcPts val="1000"/>
              </a:spcBef>
              <a:spcAft>
                <a:spcPts val="0"/>
              </a:spcAft>
              <a:buClr>
                <a:srgbClr val="2E8B57"/>
              </a:buClr>
              <a:buSzPts val="2800"/>
              <a:buFont typeface="Calibri"/>
              <a:buAutoNum type="arabicPeriod"/>
            </a:pPr>
            <a:r>
              <a:rPr b="1" i="0" lang="en-GB">
                <a:solidFill>
                  <a:srgbClr val="2E8B57"/>
                </a:solidFill>
                <a:latin typeface="Inter"/>
                <a:ea typeface="Inter"/>
                <a:cs typeface="Inter"/>
                <a:sym typeface="Inter"/>
              </a:rPr>
              <a:t>int</a:t>
            </a:r>
            <a:r>
              <a:rPr b="0" i="0" lang="en-GB">
                <a:solidFill>
                  <a:srgbClr val="000000"/>
                </a:solidFill>
                <a:latin typeface="Inter"/>
                <a:ea typeface="Inter"/>
                <a:cs typeface="Inter"/>
                <a:sym typeface="Inter"/>
              </a:rPr>
              <a:t> main()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a:t>
            </a:r>
            <a:r>
              <a:rPr b="1" i="0" lang="en-GB">
                <a:solidFill>
                  <a:srgbClr val="2E8B57"/>
                </a:solidFill>
                <a:latin typeface="Inter"/>
                <a:ea typeface="Inter"/>
                <a:cs typeface="Inter"/>
                <a:sym typeface="Inter"/>
              </a:rPr>
              <a:t>double</a:t>
            </a:r>
            <a:r>
              <a:rPr b="0" i="0" lang="en-GB">
                <a:solidFill>
                  <a:srgbClr val="000000"/>
                </a:solidFill>
                <a:latin typeface="Inter"/>
                <a:ea typeface="Inter"/>
                <a:cs typeface="Inter"/>
                <a:sym typeface="Inter"/>
              </a:rPr>
              <a:t> i=78.0; </a:t>
            </a:r>
            <a:r>
              <a:rPr b="0" i="0" lang="en-GB">
                <a:solidFill>
                  <a:srgbClr val="008200"/>
                </a:solidFill>
                <a:latin typeface="Inter"/>
                <a:ea typeface="Inter"/>
                <a:cs typeface="Inter"/>
                <a:sym typeface="Inter"/>
              </a:rPr>
              <a:t>//variable initialization.</a:t>
            </a:r>
            <a:r>
              <a:rPr b="0" i="0" lang="en-GB">
                <a:solidFill>
                  <a:srgbClr val="000000"/>
                </a:solidFill>
                <a:latin typeface="Inter"/>
                <a:ea typeface="Inter"/>
                <a:cs typeface="Inter"/>
                <a:sym typeface="Inter"/>
              </a:rPr>
              <a:t>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a:t>
            </a:r>
            <a:r>
              <a:rPr b="1" i="0" lang="en-GB">
                <a:solidFill>
                  <a:srgbClr val="2E8B57"/>
                </a:solidFill>
                <a:latin typeface="Inter"/>
                <a:ea typeface="Inter"/>
                <a:cs typeface="Inter"/>
                <a:sym typeface="Inter"/>
              </a:rPr>
              <a:t>float</a:t>
            </a:r>
            <a:r>
              <a:rPr b="0" i="0" lang="en-GB">
                <a:solidFill>
                  <a:srgbClr val="000000"/>
                </a:solidFill>
                <a:latin typeface="Inter"/>
                <a:ea typeface="Inter"/>
                <a:cs typeface="Inter"/>
                <a:sym typeface="Inter"/>
              </a:rPr>
              <a:t> j=6.78; </a:t>
            </a:r>
            <a:r>
              <a:rPr b="0" i="0" lang="en-GB">
                <a:solidFill>
                  <a:srgbClr val="008200"/>
                </a:solidFill>
                <a:latin typeface="Inter"/>
                <a:ea typeface="Inter"/>
                <a:cs typeface="Inter"/>
                <a:sym typeface="Inter"/>
              </a:rPr>
              <a:t>//variable initialization.</a:t>
            </a:r>
            <a:r>
              <a:rPr b="0" i="0" lang="en-GB">
                <a:solidFill>
                  <a:srgbClr val="000000"/>
                </a:solidFill>
                <a:latin typeface="Inter"/>
                <a:ea typeface="Inter"/>
                <a:cs typeface="Inter"/>
                <a:sym typeface="Inter"/>
              </a:rPr>
              <a:t>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printf(</a:t>
            </a:r>
            <a:r>
              <a:rPr b="0" i="0" lang="en-GB">
                <a:solidFill>
                  <a:srgbClr val="0000FF"/>
                </a:solidFill>
                <a:latin typeface="Inter"/>
                <a:ea typeface="Inter"/>
                <a:cs typeface="Inter"/>
                <a:sym typeface="Inter"/>
              </a:rPr>
              <a:t>"size of (i+j) expression is : %d"</a:t>
            </a:r>
            <a:r>
              <a:rPr b="0" i="0" lang="en-GB">
                <a:solidFill>
                  <a:srgbClr val="000000"/>
                </a:solidFill>
                <a:latin typeface="Inter"/>
                <a:ea typeface="Inter"/>
                <a:cs typeface="Inter"/>
                <a:sym typeface="Inter"/>
              </a:rPr>
              <a:t>,</a:t>
            </a:r>
            <a:r>
              <a:rPr b="1" i="0" lang="en-GB">
                <a:solidFill>
                  <a:srgbClr val="006699"/>
                </a:solidFill>
                <a:latin typeface="Inter"/>
                <a:ea typeface="Inter"/>
                <a:cs typeface="Inter"/>
                <a:sym typeface="Inter"/>
              </a:rPr>
              <a:t>sizeof</a:t>
            </a:r>
            <a:r>
              <a:rPr b="0" i="0" lang="en-GB">
                <a:solidFill>
                  <a:srgbClr val="000000"/>
                </a:solidFill>
                <a:latin typeface="Inter"/>
                <a:ea typeface="Inter"/>
                <a:cs typeface="Inter"/>
                <a:sym typeface="Inter"/>
              </a:rPr>
              <a:t>(i+j)); </a:t>
            </a:r>
            <a:r>
              <a:rPr b="0" i="0" lang="en-GB">
                <a:solidFill>
                  <a:srgbClr val="008200"/>
                </a:solidFill>
                <a:latin typeface="Inter"/>
                <a:ea typeface="Inter"/>
                <a:cs typeface="Inter"/>
                <a:sym typeface="Inter"/>
              </a:rPr>
              <a:t>//Displaying the size of the expression (i+j).</a:t>
            </a:r>
            <a:r>
              <a:rPr b="0" i="0" lang="en-GB">
                <a:solidFill>
                  <a:srgbClr val="000000"/>
                </a:solidFill>
                <a:latin typeface="Inter"/>
                <a:ea typeface="Inter"/>
                <a:cs typeface="Inter"/>
                <a:sym typeface="Inter"/>
              </a:rPr>
              <a:t>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a:t>
            </a:r>
            <a:r>
              <a:rPr b="1" i="0" lang="en-GB">
                <a:solidFill>
                  <a:srgbClr val="006699"/>
                </a:solidFill>
                <a:latin typeface="Inter"/>
                <a:ea typeface="Inter"/>
                <a:cs typeface="Inter"/>
                <a:sym typeface="Inter"/>
              </a:rPr>
              <a:t>return</a:t>
            </a:r>
            <a:r>
              <a:rPr b="0" i="0" lang="en-GB">
                <a:solidFill>
                  <a:srgbClr val="000000"/>
                </a:solidFill>
                <a:latin typeface="Inter"/>
                <a:ea typeface="Inter"/>
                <a:cs typeface="Inter"/>
                <a:sym typeface="Inter"/>
              </a:rPr>
              <a:t> 0;  </a:t>
            </a:r>
            <a:endParaRPr/>
          </a:p>
          <a:p>
            <a:pPr indent="-228600" lvl="0" marL="228600" rtl="0" algn="just">
              <a:lnSpc>
                <a:spcPct val="90000"/>
              </a:lnSpc>
              <a:spcBef>
                <a:spcPts val="1000"/>
              </a:spcBef>
              <a:spcAft>
                <a:spcPts val="0"/>
              </a:spcAft>
              <a:buClr>
                <a:srgbClr val="000000"/>
              </a:buClr>
              <a:buSzPts val="2800"/>
              <a:buFont typeface="Calibri"/>
              <a:buAutoNum type="arabicPeriod"/>
            </a:pPr>
            <a:r>
              <a:rPr b="0" i="0" lang="en-GB">
                <a:solidFill>
                  <a:srgbClr val="000000"/>
                </a:solidFill>
                <a:latin typeface="Inter"/>
                <a:ea typeface="Inter"/>
                <a:cs typeface="Inter"/>
                <a:sym typeface="Inter"/>
              </a:rPr>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nvSpPr>
        <p:spPr>
          <a:xfrm>
            <a:off x="9455844" y="414169"/>
            <a:ext cx="1985010" cy="2679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GB" sz="1550">
                <a:solidFill>
                  <a:srgbClr val="0C0C0C"/>
                </a:solidFill>
                <a:latin typeface="Trebuchet MS"/>
                <a:ea typeface="Trebuchet MS"/>
                <a:cs typeface="Trebuchet MS"/>
                <a:sym typeface="Trebuchet MS"/>
              </a:rPr>
              <a:t>Go, Change the World</a:t>
            </a:r>
            <a:endParaRPr sz="1550">
              <a:solidFill>
                <a:schemeClr val="dk1"/>
              </a:solidFill>
              <a:latin typeface="Trebuchet MS"/>
              <a:ea typeface="Trebuchet MS"/>
              <a:cs typeface="Trebuchet MS"/>
              <a:sym typeface="Trebuchet MS"/>
            </a:endParaRPr>
          </a:p>
        </p:txBody>
      </p:sp>
      <p:sp>
        <p:nvSpPr>
          <p:cNvPr id="190" name="Google Shape;190;p9"/>
          <p:cNvSpPr/>
          <p:nvPr/>
        </p:nvSpPr>
        <p:spPr>
          <a:xfrm>
            <a:off x="0" y="-10916"/>
            <a:ext cx="4563110" cy="108585"/>
          </a:xfrm>
          <a:custGeom>
            <a:rect b="b" l="l" r="r" t="t"/>
            <a:pathLst>
              <a:path extrusionOk="0" h="108585" w="4563110">
                <a:moveTo>
                  <a:pt x="0" y="108203"/>
                </a:moveTo>
                <a:lnTo>
                  <a:pt x="4562856" y="108203"/>
                </a:lnTo>
                <a:lnTo>
                  <a:pt x="4562856" y="0"/>
                </a:lnTo>
                <a:lnTo>
                  <a:pt x="0" y="0"/>
                </a:lnTo>
                <a:lnTo>
                  <a:pt x="0" y="108203"/>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1" name="Google Shape;191;p9"/>
          <p:cNvPicPr preferRelativeResize="0"/>
          <p:nvPr/>
        </p:nvPicPr>
        <p:blipFill rotWithShape="1">
          <a:blip r:embed="rId3">
            <a:alphaModFix/>
          </a:blip>
          <a:srcRect b="0" l="0" r="0" t="0"/>
          <a:stretch/>
        </p:blipFill>
        <p:spPr>
          <a:xfrm>
            <a:off x="4449699" y="156663"/>
            <a:ext cx="2807207" cy="573328"/>
          </a:xfrm>
          <a:prstGeom prst="rect">
            <a:avLst/>
          </a:prstGeom>
          <a:noFill/>
          <a:ln>
            <a:noFill/>
          </a:ln>
        </p:spPr>
      </p:pic>
      <p:sp>
        <p:nvSpPr>
          <p:cNvPr id="192" name="Google Shape;192;p9"/>
          <p:cNvSpPr txBox="1"/>
          <p:nvPr/>
        </p:nvSpPr>
        <p:spPr>
          <a:xfrm>
            <a:off x="7154036" y="5033517"/>
            <a:ext cx="1028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400">
                <a:solidFill>
                  <a:srgbClr val="333333"/>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193" name="Google Shape;193;p9"/>
          <p:cNvPicPr preferRelativeResize="0"/>
          <p:nvPr/>
        </p:nvPicPr>
        <p:blipFill rotWithShape="1">
          <a:blip r:embed="rId4">
            <a:alphaModFix/>
          </a:blip>
          <a:srcRect b="0" l="0" r="0" t="0"/>
          <a:stretch/>
        </p:blipFill>
        <p:spPr>
          <a:xfrm>
            <a:off x="449090" y="1083315"/>
            <a:ext cx="11293818" cy="527349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0"/>
          <p:cNvSpPr txBox="1"/>
          <p:nvPr>
            <p:ph type="title"/>
          </p:nvPr>
        </p:nvSpPr>
        <p:spPr>
          <a:xfrm>
            <a:off x="838200" y="365126"/>
            <a:ext cx="10515600" cy="50011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Quattrocento Sans"/>
              <a:buNone/>
            </a:pPr>
            <a:r>
              <a:rPr b="0" i="0" lang="en-GB">
                <a:solidFill>
                  <a:srgbClr val="000000"/>
                </a:solidFill>
                <a:latin typeface="Quattrocento Sans"/>
                <a:ea typeface="Quattrocento Sans"/>
                <a:cs typeface="Quattrocento Sans"/>
                <a:sym typeface="Quattrocento Sans"/>
              </a:rPr>
              <a:t>Type Conversion</a:t>
            </a:r>
            <a:br>
              <a:rPr b="0" i="0" lang="en-GB">
                <a:solidFill>
                  <a:srgbClr val="000000"/>
                </a:solidFill>
                <a:latin typeface="Quattrocento Sans"/>
                <a:ea typeface="Quattrocento Sans"/>
                <a:cs typeface="Quattrocento Sans"/>
                <a:sym typeface="Quattrocento Sans"/>
              </a:rPr>
            </a:br>
            <a:endParaRPr/>
          </a:p>
        </p:txBody>
      </p:sp>
      <p:sp>
        <p:nvSpPr>
          <p:cNvPr id="880" name="Google Shape;880;p90"/>
          <p:cNvSpPr txBox="1"/>
          <p:nvPr>
            <p:ph idx="1" type="body"/>
          </p:nvPr>
        </p:nvSpPr>
        <p:spPr>
          <a:xfrm>
            <a:off x="218768" y="776749"/>
            <a:ext cx="11589774" cy="54985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i="0" lang="en-GB">
                <a:solidFill>
                  <a:srgbClr val="000000"/>
                </a:solidFill>
                <a:latin typeface="Verdana"/>
                <a:ea typeface="Verdana"/>
                <a:cs typeface="Verdana"/>
                <a:sym typeface="Verdana"/>
              </a:rPr>
              <a:t>Process of converting  the value of one data type to another type.</a:t>
            </a:r>
            <a:endParaRPr/>
          </a:p>
          <a:p>
            <a:pPr indent="-228600" lvl="0" marL="228600" rtl="0" algn="l">
              <a:lnSpc>
                <a:spcPct val="90000"/>
              </a:lnSpc>
              <a:spcBef>
                <a:spcPts val="1000"/>
              </a:spcBef>
              <a:spcAft>
                <a:spcPts val="0"/>
              </a:spcAft>
              <a:buClr>
                <a:schemeClr val="dk1"/>
              </a:buClr>
              <a:buSzPts val="2800"/>
              <a:buChar char="•"/>
            </a:pPr>
            <a:r>
              <a:rPr lang="en-GB"/>
              <a:t>For example, if you try to divide two integers, 5 by 2, you would expect the result to be 2.5. But since we are working with integers (and not floating-point values), the following example will just output 2:</a:t>
            </a:r>
            <a:endParaRPr/>
          </a:p>
          <a:p>
            <a:pPr indent="-228600" lvl="0" marL="228600" rtl="0" algn="l">
              <a:lnSpc>
                <a:spcPct val="90000"/>
              </a:lnSpc>
              <a:spcBef>
                <a:spcPts val="1000"/>
              </a:spcBef>
              <a:spcAft>
                <a:spcPts val="0"/>
              </a:spcAft>
              <a:buClr>
                <a:schemeClr val="dk1"/>
              </a:buClr>
              <a:buSzPts val="2800"/>
              <a:buChar char="•"/>
            </a:pPr>
            <a:r>
              <a:rPr lang="en-GB">
                <a:highlight>
                  <a:srgbClr val="FFFF00"/>
                </a:highlight>
              </a:rPr>
              <a:t>Example</a:t>
            </a:r>
            <a:endParaRPr/>
          </a:p>
          <a:p>
            <a:pPr indent="0" lvl="0" marL="0" rtl="0" algn="l">
              <a:lnSpc>
                <a:spcPct val="90000"/>
              </a:lnSpc>
              <a:spcBef>
                <a:spcPts val="1000"/>
              </a:spcBef>
              <a:spcAft>
                <a:spcPts val="0"/>
              </a:spcAft>
              <a:buClr>
                <a:schemeClr val="dk1"/>
              </a:buClr>
              <a:buSzPts val="2800"/>
              <a:buNone/>
            </a:pPr>
            <a:r>
              <a:rPr lang="en-GB"/>
              <a:t>int x = 5;</a:t>
            </a:r>
            <a:endParaRPr/>
          </a:p>
          <a:p>
            <a:pPr indent="0" lvl="0" marL="0" rtl="0" algn="l">
              <a:lnSpc>
                <a:spcPct val="90000"/>
              </a:lnSpc>
              <a:spcBef>
                <a:spcPts val="1000"/>
              </a:spcBef>
              <a:spcAft>
                <a:spcPts val="0"/>
              </a:spcAft>
              <a:buClr>
                <a:schemeClr val="dk1"/>
              </a:buClr>
              <a:buSzPts val="2800"/>
              <a:buNone/>
            </a:pPr>
            <a:r>
              <a:rPr lang="en-GB"/>
              <a:t>int y = 2;</a:t>
            </a:r>
            <a:endParaRPr/>
          </a:p>
          <a:p>
            <a:pPr indent="0" lvl="0" marL="0" rtl="0" algn="l">
              <a:lnSpc>
                <a:spcPct val="90000"/>
              </a:lnSpc>
              <a:spcBef>
                <a:spcPts val="1000"/>
              </a:spcBef>
              <a:spcAft>
                <a:spcPts val="0"/>
              </a:spcAft>
              <a:buClr>
                <a:schemeClr val="dk1"/>
              </a:buClr>
              <a:buSzPts val="2800"/>
              <a:buNone/>
            </a:pPr>
            <a:r>
              <a:rPr lang="en-GB"/>
              <a:t>int sum = 5 / 2;</a:t>
            </a:r>
            <a:endParaRPr/>
          </a:p>
          <a:p>
            <a:pPr indent="-228600" lvl="0" marL="228600" rtl="0" algn="l">
              <a:lnSpc>
                <a:spcPct val="90000"/>
              </a:lnSpc>
              <a:spcBef>
                <a:spcPts val="1000"/>
              </a:spcBef>
              <a:spcAft>
                <a:spcPts val="0"/>
              </a:spcAft>
              <a:buClr>
                <a:schemeClr val="dk1"/>
              </a:buClr>
              <a:buSzPts val="2800"/>
              <a:buChar char="•"/>
            </a:pPr>
            <a:r>
              <a:rPr lang="en-GB"/>
              <a:t>printf("%d", sum); // Outputs 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1"/>
          <p:cNvSpPr txBox="1"/>
          <p:nvPr>
            <p:ph type="title"/>
          </p:nvPr>
        </p:nvSpPr>
        <p:spPr>
          <a:xfrm>
            <a:off x="838200" y="43272"/>
            <a:ext cx="10515600" cy="63776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Type Conversion </a:t>
            </a:r>
            <a:endParaRPr/>
          </a:p>
        </p:txBody>
      </p:sp>
      <p:sp>
        <p:nvSpPr>
          <p:cNvPr id="886" name="Google Shape;886;p91"/>
          <p:cNvSpPr txBox="1"/>
          <p:nvPr>
            <p:ph idx="1" type="body"/>
          </p:nvPr>
        </p:nvSpPr>
        <p:spPr>
          <a:xfrm>
            <a:off x="376083" y="681037"/>
            <a:ext cx="11609440" cy="603439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000000"/>
              </a:buClr>
              <a:buSzPct val="100000"/>
              <a:buChar char="•"/>
            </a:pPr>
            <a:r>
              <a:rPr b="0" i="0" lang="en-GB">
                <a:solidFill>
                  <a:srgbClr val="000000"/>
                </a:solidFill>
                <a:latin typeface="Verdana"/>
                <a:ea typeface="Verdana"/>
                <a:cs typeface="Verdana"/>
                <a:sym typeface="Verdana"/>
              </a:rPr>
              <a:t>There are two types of conversion in C:</a:t>
            </a:r>
            <a:endParaRPr/>
          </a:p>
          <a:p>
            <a:pPr indent="-228600" lvl="0" marL="228600" rtl="0" algn="l">
              <a:lnSpc>
                <a:spcPct val="90000"/>
              </a:lnSpc>
              <a:spcBef>
                <a:spcPts val="1000"/>
              </a:spcBef>
              <a:spcAft>
                <a:spcPts val="0"/>
              </a:spcAft>
              <a:buClr>
                <a:srgbClr val="000000"/>
              </a:buClr>
              <a:buSzPct val="100000"/>
              <a:buFont typeface="Arial"/>
              <a:buChar char="•"/>
            </a:pPr>
            <a:r>
              <a:rPr b="1" i="0" lang="en-GB">
                <a:solidFill>
                  <a:srgbClr val="000000"/>
                </a:solidFill>
                <a:latin typeface="Verdana"/>
                <a:ea typeface="Verdana"/>
                <a:cs typeface="Verdana"/>
                <a:sym typeface="Verdana"/>
              </a:rPr>
              <a:t>Implicit Conversion</a:t>
            </a:r>
            <a:r>
              <a:rPr b="0" i="0" lang="en-GB">
                <a:solidFill>
                  <a:srgbClr val="000000"/>
                </a:solidFill>
                <a:latin typeface="Verdana"/>
                <a:ea typeface="Verdana"/>
                <a:cs typeface="Verdana"/>
                <a:sym typeface="Verdana"/>
              </a:rPr>
              <a:t> (automatically)</a:t>
            </a:r>
            <a:endParaRPr/>
          </a:p>
          <a:p>
            <a:pPr indent="-228600" lvl="0" marL="228600" rtl="0" algn="l">
              <a:lnSpc>
                <a:spcPct val="90000"/>
              </a:lnSpc>
              <a:spcBef>
                <a:spcPts val="1000"/>
              </a:spcBef>
              <a:spcAft>
                <a:spcPts val="0"/>
              </a:spcAft>
              <a:buClr>
                <a:srgbClr val="000000"/>
              </a:buClr>
              <a:buSzPct val="100000"/>
              <a:buFont typeface="Arial"/>
              <a:buChar char="•"/>
            </a:pPr>
            <a:r>
              <a:rPr b="1" i="0" lang="en-GB">
                <a:solidFill>
                  <a:srgbClr val="000000"/>
                </a:solidFill>
                <a:latin typeface="Verdana"/>
                <a:ea typeface="Verdana"/>
                <a:cs typeface="Verdana"/>
                <a:sym typeface="Verdana"/>
              </a:rPr>
              <a:t>Explicit Conversion</a:t>
            </a:r>
            <a:r>
              <a:rPr b="0" i="0" lang="en-GB">
                <a:solidFill>
                  <a:srgbClr val="000000"/>
                </a:solidFill>
                <a:latin typeface="Verdana"/>
                <a:ea typeface="Verdana"/>
                <a:cs typeface="Verdana"/>
                <a:sym typeface="Verdana"/>
              </a:rPr>
              <a:t> (manually) – </a:t>
            </a:r>
            <a:r>
              <a:rPr b="0" i="0" lang="en-GB">
                <a:solidFill>
                  <a:srgbClr val="000000"/>
                </a:solidFill>
                <a:highlight>
                  <a:srgbClr val="FFFF00"/>
                </a:highlight>
                <a:latin typeface="Verdana"/>
                <a:ea typeface="Verdana"/>
                <a:cs typeface="Verdana"/>
                <a:sym typeface="Verdana"/>
              </a:rPr>
              <a:t>Type Casting</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GB"/>
              <a:t>Implicit conversion is </a:t>
            </a:r>
            <a:r>
              <a:rPr lang="en-GB">
                <a:highlight>
                  <a:srgbClr val="FFFF00"/>
                </a:highlight>
              </a:rPr>
              <a:t>done automatically by the compiler when you assign a value of one type to another</a:t>
            </a:r>
            <a:r>
              <a:rPr lang="en-GB"/>
              <a:t>.</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GB"/>
              <a:t>For example, if you assign an int value to a float type:</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GB"/>
              <a:t>Example</a:t>
            </a:r>
            <a:endParaRPr/>
          </a:p>
          <a:p>
            <a:pPr indent="-228600" lvl="0" marL="228600" rtl="0" algn="l">
              <a:lnSpc>
                <a:spcPct val="90000"/>
              </a:lnSpc>
              <a:spcBef>
                <a:spcPts val="1000"/>
              </a:spcBef>
              <a:spcAft>
                <a:spcPts val="0"/>
              </a:spcAft>
              <a:buClr>
                <a:schemeClr val="dk1"/>
              </a:buClr>
              <a:buSzPct val="100000"/>
              <a:buChar char="•"/>
            </a:pPr>
            <a:r>
              <a:rPr lang="en-GB"/>
              <a:t>// Automatic conversion: int to float</a:t>
            </a:r>
            <a:endParaRPr/>
          </a:p>
          <a:p>
            <a:pPr indent="-228600" lvl="0" marL="228600" rtl="0" algn="l">
              <a:lnSpc>
                <a:spcPct val="90000"/>
              </a:lnSpc>
              <a:spcBef>
                <a:spcPts val="1000"/>
              </a:spcBef>
              <a:spcAft>
                <a:spcPts val="0"/>
              </a:spcAft>
              <a:buClr>
                <a:schemeClr val="dk1"/>
              </a:buClr>
              <a:buSzPct val="100000"/>
              <a:buChar char="•"/>
            </a:pPr>
            <a:r>
              <a:rPr lang="en-GB"/>
              <a:t>float a = 9;</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GB"/>
              <a:t>printf("%f", a); //  Output will be 9.000000</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2"/>
          <p:cNvSpPr txBox="1"/>
          <p:nvPr>
            <p:ph type="title"/>
          </p:nvPr>
        </p:nvSpPr>
        <p:spPr>
          <a:xfrm>
            <a:off x="838200" y="365126"/>
            <a:ext cx="10515600" cy="5197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Conversion Hierarchy of Data Types </a:t>
            </a:r>
            <a:endParaRPr/>
          </a:p>
        </p:txBody>
      </p:sp>
      <p:pic>
        <p:nvPicPr>
          <p:cNvPr id="892" name="Google Shape;892;p92"/>
          <p:cNvPicPr preferRelativeResize="0"/>
          <p:nvPr>
            <p:ph idx="1" type="body"/>
          </p:nvPr>
        </p:nvPicPr>
        <p:blipFill rotWithShape="1">
          <a:blip r:embed="rId3">
            <a:alphaModFix/>
          </a:blip>
          <a:srcRect b="0" l="0" r="0" t="0"/>
          <a:stretch/>
        </p:blipFill>
        <p:spPr>
          <a:xfrm>
            <a:off x="393444" y="974032"/>
            <a:ext cx="6567642" cy="5239954"/>
          </a:xfrm>
          <a:prstGeom prst="rect">
            <a:avLst/>
          </a:prstGeom>
          <a:noFill/>
          <a:ln>
            <a:noFill/>
          </a:ln>
        </p:spPr>
      </p:pic>
      <p:sp>
        <p:nvSpPr>
          <p:cNvPr id="893" name="Google Shape;893;p92"/>
          <p:cNvSpPr txBox="1"/>
          <p:nvPr/>
        </p:nvSpPr>
        <p:spPr>
          <a:xfrm>
            <a:off x="7236541" y="2716846"/>
            <a:ext cx="4215581"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GB" sz="1800">
                <a:solidFill>
                  <a:srgbClr val="000000"/>
                </a:solidFill>
                <a:latin typeface="arial"/>
                <a:ea typeface="arial"/>
                <a:cs typeface="arial"/>
                <a:sym typeface="arial"/>
              </a:rPr>
              <a:t>The general principle is that if the ranks of the two operands are different, then determine the higher rank and convert the type of operand with lower rank to that of the higher rank so that both are of same rank</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3"/>
          <p:cNvSpPr txBox="1"/>
          <p:nvPr>
            <p:ph type="title"/>
          </p:nvPr>
        </p:nvSpPr>
        <p:spPr>
          <a:xfrm>
            <a:off x="838200" y="43272"/>
            <a:ext cx="10515600" cy="63776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Type Casting </a:t>
            </a:r>
            <a:endParaRPr/>
          </a:p>
        </p:txBody>
      </p:sp>
      <p:sp>
        <p:nvSpPr>
          <p:cNvPr id="899" name="Google Shape;899;p93"/>
          <p:cNvSpPr txBox="1"/>
          <p:nvPr>
            <p:ph idx="1" type="body"/>
          </p:nvPr>
        </p:nvSpPr>
        <p:spPr>
          <a:xfrm>
            <a:off x="376083" y="681037"/>
            <a:ext cx="11609440" cy="60343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Arial"/>
              <a:buChar char="•"/>
            </a:pPr>
            <a:r>
              <a:rPr b="1" i="0" lang="en-GB">
                <a:solidFill>
                  <a:srgbClr val="000000"/>
                </a:solidFill>
                <a:latin typeface="Verdana"/>
                <a:ea typeface="Verdana"/>
                <a:cs typeface="Verdana"/>
                <a:sym typeface="Verdana"/>
              </a:rPr>
              <a:t>Explicit Conversion</a:t>
            </a:r>
            <a:r>
              <a:rPr b="0" i="0" lang="en-GB">
                <a:solidFill>
                  <a:srgbClr val="000000"/>
                </a:solidFill>
                <a:latin typeface="Verdana"/>
                <a:ea typeface="Verdana"/>
                <a:cs typeface="Verdana"/>
                <a:sym typeface="Verdana"/>
              </a:rPr>
              <a:t> (manually)</a:t>
            </a:r>
            <a:endParaRPr/>
          </a:p>
          <a:p>
            <a:pPr indent="-228600" lvl="0" marL="228600" rtl="0" algn="l">
              <a:lnSpc>
                <a:spcPct val="90000"/>
              </a:lnSpc>
              <a:spcBef>
                <a:spcPts val="1000"/>
              </a:spcBef>
              <a:spcAft>
                <a:spcPts val="0"/>
              </a:spcAft>
              <a:buClr>
                <a:schemeClr val="dk1"/>
              </a:buClr>
              <a:buSzPts val="2800"/>
              <a:buChar char="•"/>
            </a:pPr>
            <a:r>
              <a:rPr lang="en-GB"/>
              <a:t>Explicit conversion is done manually by placing the type in parentheses () in front of the value.</a:t>
            </a:r>
            <a:endParaRPr/>
          </a:p>
          <a:p>
            <a:pPr indent="-228600" lvl="0" marL="228600" rtl="0" algn="l">
              <a:lnSpc>
                <a:spcPct val="90000"/>
              </a:lnSpc>
              <a:spcBef>
                <a:spcPts val="1000"/>
              </a:spcBef>
              <a:spcAft>
                <a:spcPts val="0"/>
              </a:spcAft>
              <a:buClr>
                <a:schemeClr val="dk1"/>
              </a:buClr>
              <a:buSzPts val="2800"/>
              <a:buChar char="•"/>
            </a:pPr>
            <a:r>
              <a:rPr lang="en-GB">
                <a:highlight>
                  <a:srgbClr val="FFFF00"/>
                </a:highlight>
              </a:rPr>
              <a:t>(type_name) expression</a:t>
            </a:r>
            <a:endParaRPr/>
          </a:p>
          <a:p>
            <a:pPr indent="-228600" lvl="0" marL="228600" rtl="0" algn="l">
              <a:lnSpc>
                <a:spcPct val="90000"/>
              </a:lnSpc>
              <a:spcBef>
                <a:spcPts val="1000"/>
              </a:spcBef>
              <a:spcAft>
                <a:spcPts val="0"/>
              </a:spcAft>
              <a:buClr>
                <a:schemeClr val="dk1"/>
              </a:buClr>
              <a:buSzPts val="2800"/>
              <a:buChar char="•"/>
            </a:pPr>
            <a:r>
              <a:rPr lang="en-GB"/>
              <a:t>Considering our problem from the example above, we can now get the right result:</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GB"/>
              <a:t>Example</a:t>
            </a:r>
            <a:endParaRPr/>
          </a:p>
          <a:p>
            <a:pPr indent="-228600" lvl="0" marL="228600" rtl="0" algn="l">
              <a:lnSpc>
                <a:spcPct val="90000"/>
              </a:lnSpc>
              <a:spcBef>
                <a:spcPts val="1000"/>
              </a:spcBef>
              <a:spcAft>
                <a:spcPts val="0"/>
              </a:spcAft>
              <a:buClr>
                <a:schemeClr val="dk1"/>
              </a:buClr>
              <a:buSzPts val="2800"/>
              <a:buChar char="•"/>
            </a:pPr>
            <a:r>
              <a:rPr lang="en-GB"/>
              <a:t>// Manual conversion: int to float</a:t>
            </a:r>
            <a:endParaRPr/>
          </a:p>
          <a:p>
            <a:pPr indent="-228600" lvl="0" marL="228600" rtl="0" algn="l">
              <a:lnSpc>
                <a:spcPct val="90000"/>
              </a:lnSpc>
              <a:spcBef>
                <a:spcPts val="1000"/>
              </a:spcBef>
              <a:spcAft>
                <a:spcPts val="0"/>
              </a:spcAft>
              <a:buClr>
                <a:schemeClr val="dk1"/>
              </a:buClr>
              <a:buSzPts val="2800"/>
              <a:buChar char="•"/>
            </a:pPr>
            <a:r>
              <a:rPr lang="en-GB"/>
              <a:t>float sum = </a:t>
            </a:r>
            <a:r>
              <a:rPr lang="en-GB">
                <a:highlight>
                  <a:srgbClr val="FFFF00"/>
                </a:highlight>
              </a:rPr>
              <a:t>(float) </a:t>
            </a:r>
            <a:r>
              <a:rPr lang="en-GB"/>
              <a:t>5 / 2;</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GB"/>
              <a:t>printf("%f", sum); // 2.500000</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4"/>
          <p:cNvSpPr txBox="1"/>
          <p:nvPr>
            <p:ph type="title"/>
          </p:nvPr>
        </p:nvSpPr>
        <p:spPr>
          <a:xfrm>
            <a:off x="838200" y="0"/>
            <a:ext cx="10515600" cy="52961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GB"/>
              <a:t>Type Casting </a:t>
            </a:r>
            <a:endParaRPr/>
          </a:p>
        </p:txBody>
      </p:sp>
      <p:sp>
        <p:nvSpPr>
          <p:cNvPr id="905" name="Google Shape;905;p94"/>
          <p:cNvSpPr txBox="1"/>
          <p:nvPr>
            <p:ph idx="1" type="body"/>
          </p:nvPr>
        </p:nvSpPr>
        <p:spPr>
          <a:xfrm>
            <a:off x="275303" y="609600"/>
            <a:ext cx="11078497" cy="60960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2023-06-05T16:39:05Z</dcterms:created>
  <dc:creator>Somesh Nandi</dc:creator>
</cp:coreProperties>
</file>